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69" r:id="rId7"/>
    <p:sldId id="259" r:id="rId8"/>
    <p:sldId id="270" r:id="rId9"/>
    <p:sldId id="257" r:id="rId10"/>
    <p:sldId id="258" r:id="rId11"/>
    <p:sldId id="260" r:id="rId12"/>
    <p:sldId id="262" r:id="rId13"/>
    <p:sldId id="263" r:id="rId14"/>
    <p:sldId id="261" r:id="rId1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3480" autoAdjust="0"/>
    <p:restoredTop sz="94660"/>
  </p:normalViewPr>
  <p:slideViewPr>
    <p:cSldViewPr>
      <p:cViewPr varScale="1">
        <p:scale>
          <a:sx n="116" d="100"/>
          <a:sy n="11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D7D6EF-9DDF-407E-A70A-CA7748872F07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EABD5600-782E-454D-9A09-018B924F788D}">
      <dgm:prSet phldrT="[Tekst]"/>
      <dgm:spPr/>
      <dgm:t>
        <a:bodyPr/>
        <a:lstStyle/>
        <a:p>
          <a:r>
            <a:rPr lang="pl-PL" dirty="0" smtClean="0"/>
            <a:t>Uchwała budżetowa</a:t>
          </a:r>
          <a:endParaRPr lang="pl-PL" dirty="0"/>
        </a:p>
      </dgm:t>
    </dgm:pt>
    <dgm:pt modelId="{15E73496-E96C-4200-B67A-C8283850717A}" type="parTrans" cxnId="{94B33E5D-4831-4EAA-BAE8-CDE1B59BA7F6}">
      <dgm:prSet/>
      <dgm:spPr/>
    </dgm:pt>
    <dgm:pt modelId="{12A00F3C-24DD-404A-A387-9DACB6FD8203}" type="sibTrans" cxnId="{94B33E5D-4831-4EAA-BAE8-CDE1B59BA7F6}">
      <dgm:prSet/>
      <dgm:spPr/>
    </dgm:pt>
    <dgm:pt modelId="{E343D8EE-3D0A-4F9A-97BA-A493B48C8393}">
      <dgm:prSet/>
      <dgm:spPr/>
      <dgm:t>
        <a:bodyPr/>
        <a:lstStyle/>
        <a:p>
          <a:r>
            <a:rPr lang="pl-PL" dirty="0" smtClean="0"/>
            <a:t>Wieloletnia Prognoza Finansowa</a:t>
          </a:r>
          <a:endParaRPr lang="pl-PL" dirty="0"/>
        </a:p>
      </dgm:t>
    </dgm:pt>
    <dgm:pt modelId="{89246340-2863-4867-B0C9-E607C025D462}" type="parTrans" cxnId="{E310519A-9094-4294-8B4B-2D14C114820B}">
      <dgm:prSet/>
      <dgm:spPr/>
    </dgm:pt>
    <dgm:pt modelId="{9A5636FE-76C4-4424-BAD1-D74470083431}" type="sibTrans" cxnId="{E310519A-9094-4294-8B4B-2D14C114820B}">
      <dgm:prSet/>
      <dgm:spPr/>
    </dgm:pt>
    <dgm:pt modelId="{289ED0CA-DF60-44E7-8EDF-6A4D0766F2AD}">
      <dgm:prSet/>
      <dgm:spPr/>
      <dgm:t>
        <a:bodyPr/>
        <a:lstStyle/>
        <a:p>
          <a:r>
            <a:rPr lang="pl-PL" dirty="0" smtClean="0"/>
            <a:t>Wieloletni Plan Inwestycyjny</a:t>
          </a:r>
          <a:endParaRPr lang="pl-PL" dirty="0"/>
        </a:p>
      </dgm:t>
    </dgm:pt>
    <dgm:pt modelId="{CAE2683E-1F52-4F7B-B210-AB7ABEE028B4}" type="parTrans" cxnId="{D734AA2D-5E77-428F-8BB9-395372A94438}">
      <dgm:prSet/>
      <dgm:spPr/>
    </dgm:pt>
    <dgm:pt modelId="{01E42514-46BC-4348-BCF1-7BEF6F336056}" type="sibTrans" cxnId="{D734AA2D-5E77-428F-8BB9-395372A94438}">
      <dgm:prSet/>
      <dgm:spPr/>
    </dgm:pt>
    <dgm:pt modelId="{EA91C7BC-7B7B-4B06-849B-61E8EC95423E}">
      <dgm:prSet/>
      <dgm:spPr/>
      <dgm:t>
        <a:bodyPr/>
        <a:lstStyle/>
        <a:p>
          <a:r>
            <a:rPr lang="pl-PL" dirty="0" smtClean="0"/>
            <a:t>Budżet zadaniowy</a:t>
          </a:r>
          <a:endParaRPr lang="pl-PL" dirty="0"/>
        </a:p>
      </dgm:t>
    </dgm:pt>
    <dgm:pt modelId="{7C5375D2-7AA9-41BB-B6BC-3F5ECA7E366F}" type="parTrans" cxnId="{BC51376B-2589-499A-BA4E-A2158F79969D}">
      <dgm:prSet/>
      <dgm:spPr/>
    </dgm:pt>
    <dgm:pt modelId="{E1285EFD-FAA3-4389-A53F-C2EB77B6E259}" type="sibTrans" cxnId="{BC51376B-2589-499A-BA4E-A2158F79969D}">
      <dgm:prSet/>
      <dgm:spPr/>
    </dgm:pt>
    <dgm:pt modelId="{06E1565F-D9C6-49CD-92EB-96FC47F0994C}">
      <dgm:prSet/>
      <dgm:spPr/>
      <dgm:t>
        <a:bodyPr/>
        <a:lstStyle/>
        <a:p>
          <a:r>
            <a:rPr lang="pl-PL" dirty="0" smtClean="0"/>
            <a:t>Budżet klasyczny</a:t>
          </a:r>
          <a:endParaRPr lang="pl-PL" dirty="0"/>
        </a:p>
      </dgm:t>
    </dgm:pt>
    <dgm:pt modelId="{1DA612FB-C299-466C-AA43-814B4E7B96CC}" type="parTrans" cxnId="{FDC7E1F3-E170-4631-A1B0-BD9A521DC165}">
      <dgm:prSet/>
      <dgm:spPr/>
    </dgm:pt>
    <dgm:pt modelId="{5E07DFBB-593F-4E46-9494-1C58A42993E6}" type="sibTrans" cxnId="{FDC7E1F3-E170-4631-A1B0-BD9A521DC165}">
      <dgm:prSet/>
      <dgm:spPr/>
    </dgm:pt>
    <dgm:pt modelId="{B415A58D-D029-40C1-A0EB-F0CB9ED3191B}" type="pres">
      <dgm:prSet presAssocID="{81D7D6EF-9DDF-407E-A70A-CA7748872F07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6C7ABF8E-D237-4D3D-8A75-CED5082A44C8}" type="pres">
      <dgm:prSet presAssocID="{81D7D6EF-9DDF-407E-A70A-CA7748872F07}" presName="matrix" presStyleCnt="0"/>
      <dgm:spPr/>
    </dgm:pt>
    <dgm:pt modelId="{AEEA0335-39E6-4EAC-9F00-6B06BF006734}" type="pres">
      <dgm:prSet presAssocID="{81D7D6EF-9DDF-407E-A70A-CA7748872F07}" presName="tile1" presStyleLbl="node1" presStyleIdx="0" presStyleCnt="4"/>
      <dgm:spPr/>
      <dgm:t>
        <a:bodyPr/>
        <a:lstStyle/>
        <a:p>
          <a:endParaRPr lang="pl-PL"/>
        </a:p>
      </dgm:t>
    </dgm:pt>
    <dgm:pt modelId="{009F0564-B626-4491-A6D4-D207236D260C}" type="pres">
      <dgm:prSet presAssocID="{81D7D6EF-9DDF-407E-A70A-CA7748872F0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E127BBD-7EA4-4467-A00E-087C16B6AC60}" type="pres">
      <dgm:prSet presAssocID="{81D7D6EF-9DDF-407E-A70A-CA7748872F07}" presName="tile2" presStyleLbl="node1" presStyleIdx="1" presStyleCnt="4"/>
      <dgm:spPr/>
      <dgm:t>
        <a:bodyPr/>
        <a:lstStyle/>
        <a:p>
          <a:endParaRPr lang="pl-PL"/>
        </a:p>
      </dgm:t>
    </dgm:pt>
    <dgm:pt modelId="{A8F24603-43D9-4278-B51B-387212B26C25}" type="pres">
      <dgm:prSet presAssocID="{81D7D6EF-9DDF-407E-A70A-CA7748872F0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1D524D7-3061-49DC-8943-DE40884F42B5}" type="pres">
      <dgm:prSet presAssocID="{81D7D6EF-9DDF-407E-A70A-CA7748872F07}" presName="tile3" presStyleLbl="node1" presStyleIdx="2" presStyleCnt="4"/>
      <dgm:spPr/>
      <dgm:t>
        <a:bodyPr/>
        <a:lstStyle/>
        <a:p>
          <a:endParaRPr lang="pl-PL"/>
        </a:p>
      </dgm:t>
    </dgm:pt>
    <dgm:pt modelId="{CCC44C5B-E4A8-4BDB-8A76-9FA1A8F6B54D}" type="pres">
      <dgm:prSet presAssocID="{81D7D6EF-9DDF-407E-A70A-CA7748872F0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61DA9FA-B1FD-4025-9DCC-AA25DF655C86}" type="pres">
      <dgm:prSet presAssocID="{81D7D6EF-9DDF-407E-A70A-CA7748872F07}" presName="tile4" presStyleLbl="node1" presStyleIdx="3" presStyleCnt="4"/>
      <dgm:spPr/>
      <dgm:t>
        <a:bodyPr/>
        <a:lstStyle/>
        <a:p>
          <a:endParaRPr lang="pl-PL"/>
        </a:p>
      </dgm:t>
    </dgm:pt>
    <dgm:pt modelId="{8B7CAD48-1BAC-4C00-8CF7-E8E022E60577}" type="pres">
      <dgm:prSet presAssocID="{81D7D6EF-9DDF-407E-A70A-CA7748872F0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F7F8B39-BCEE-444C-9460-F7D19338A5D2}" type="pres">
      <dgm:prSet presAssocID="{81D7D6EF-9DDF-407E-A70A-CA7748872F07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pl-PL"/>
        </a:p>
      </dgm:t>
    </dgm:pt>
  </dgm:ptLst>
  <dgm:cxnLst>
    <dgm:cxn modelId="{C3A0BE10-3B34-4FAE-9CE8-253AA6EF3989}" type="presOf" srcId="{EA91C7BC-7B7B-4B06-849B-61E8EC95423E}" destId="{41D524D7-3061-49DC-8943-DE40884F42B5}" srcOrd="0" destOrd="0" presId="urn:microsoft.com/office/officeart/2005/8/layout/matrix1"/>
    <dgm:cxn modelId="{DC293C42-B578-4CAD-8043-07EFDA61E604}" type="presOf" srcId="{81D7D6EF-9DDF-407E-A70A-CA7748872F07}" destId="{B415A58D-D029-40C1-A0EB-F0CB9ED3191B}" srcOrd="0" destOrd="0" presId="urn:microsoft.com/office/officeart/2005/8/layout/matrix1"/>
    <dgm:cxn modelId="{91824B58-3CBB-40DB-82B4-B33B67BF56B3}" type="presOf" srcId="{EABD5600-782E-454D-9A09-018B924F788D}" destId="{DF7F8B39-BCEE-444C-9460-F7D19338A5D2}" srcOrd="0" destOrd="0" presId="urn:microsoft.com/office/officeart/2005/8/layout/matrix1"/>
    <dgm:cxn modelId="{E310519A-9094-4294-8B4B-2D14C114820B}" srcId="{EABD5600-782E-454D-9A09-018B924F788D}" destId="{E343D8EE-3D0A-4F9A-97BA-A493B48C8393}" srcOrd="0" destOrd="0" parTransId="{89246340-2863-4867-B0C9-E607C025D462}" sibTransId="{9A5636FE-76C4-4424-BAD1-D74470083431}"/>
    <dgm:cxn modelId="{F3518040-2E12-4C9A-8AB3-E088609994BA}" type="presOf" srcId="{289ED0CA-DF60-44E7-8EDF-6A4D0766F2AD}" destId="{A8F24603-43D9-4278-B51B-387212B26C25}" srcOrd="1" destOrd="0" presId="urn:microsoft.com/office/officeart/2005/8/layout/matrix1"/>
    <dgm:cxn modelId="{D8786FFE-25E4-4D3E-A2E0-F05E7AF92E15}" type="presOf" srcId="{289ED0CA-DF60-44E7-8EDF-6A4D0766F2AD}" destId="{3E127BBD-7EA4-4467-A00E-087C16B6AC60}" srcOrd="0" destOrd="0" presId="urn:microsoft.com/office/officeart/2005/8/layout/matrix1"/>
    <dgm:cxn modelId="{D734AA2D-5E77-428F-8BB9-395372A94438}" srcId="{EABD5600-782E-454D-9A09-018B924F788D}" destId="{289ED0CA-DF60-44E7-8EDF-6A4D0766F2AD}" srcOrd="1" destOrd="0" parTransId="{CAE2683E-1F52-4F7B-B210-AB7ABEE028B4}" sibTransId="{01E42514-46BC-4348-BCF1-7BEF6F336056}"/>
    <dgm:cxn modelId="{9D3C83C3-F972-4860-AC1F-78AC333100CF}" type="presOf" srcId="{06E1565F-D9C6-49CD-92EB-96FC47F0994C}" destId="{B61DA9FA-B1FD-4025-9DCC-AA25DF655C86}" srcOrd="0" destOrd="0" presId="urn:microsoft.com/office/officeart/2005/8/layout/matrix1"/>
    <dgm:cxn modelId="{AA4DD845-2478-47AA-8F2A-2BC196585C50}" type="presOf" srcId="{E343D8EE-3D0A-4F9A-97BA-A493B48C8393}" destId="{AEEA0335-39E6-4EAC-9F00-6B06BF006734}" srcOrd="0" destOrd="0" presId="urn:microsoft.com/office/officeart/2005/8/layout/matrix1"/>
    <dgm:cxn modelId="{40A71EF8-056C-400D-A39B-B0C17F0FDCBE}" type="presOf" srcId="{06E1565F-D9C6-49CD-92EB-96FC47F0994C}" destId="{8B7CAD48-1BAC-4C00-8CF7-E8E022E60577}" srcOrd="1" destOrd="0" presId="urn:microsoft.com/office/officeart/2005/8/layout/matrix1"/>
    <dgm:cxn modelId="{94B33E5D-4831-4EAA-BAE8-CDE1B59BA7F6}" srcId="{81D7D6EF-9DDF-407E-A70A-CA7748872F07}" destId="{EABD5600-782E-454D-9A09-018B924F788D}" srcOrd="0" destOrd="0" parTransId="{15E73496-E96C-4200-B67A-C8283850717A}" sibTransId="{12A00F3C-24DD-404A-A387-9DACB6FD8203}"/>
    <dgm:cxn modelId="{FC9D5F5F-4E4F-4AAA-A200-2A9C5374C2B3}" type="presOf" srcId="{E343D8EE-3D0A-4F9A-97BA-A493B48C8393}" destId="{009F0564-B626-4491-A6D4-D207236D260C}" srcOrd="1" destOrd="0" presId="urn:microsoft.com/office/officeart/2005/8/layout/matrix1"/>
    <dgm:cxn modelId="{075B98F8-3C9B-4F94-904B-A3EA1480DE68}" type="presOf" srcId="{EA91C7BC-7B7B-4B06-849B-61E8EC95423E}" destId="{CCC44C5B-E4A8-4BDB-8A76-9FA1A8F6B54D}" srcOrd="1" destOrd="0" presId="urn:microsoft.com/office/officeart/2005/8/layout/matrix1"/>
    <dgm:cxn modelId="{FDC7E1F3-E170-4631-A1B0-BD9A521DC165}" srcId="{EABD5600-782E-454D-9A09-018B924F788D}" destId="{06E1565F-D9C6-49CD-92EB-96FC47F0994C}" srcOrd="3" destOrd="0" parTransId="{1DA612FB-C299-466C-AA43-814B4E7B96CC}" sibTransId="{5E07DFBB-593F-4E46-9494-1C58A42993E6}"/>
    <dgm:cxn modelId="{BC51376B-2589-499A-BA4E-A2158F79969D}" srcId="{EABD5600-782E-454D-9A09-018B924F788D}" destId="{EA91C7BC-7B7B-4B06-849B-61E8EC95423E}" srcOrd="2" destOrd="0" parTransId="{7C5375D2-7AA9-41BB-B6BC-3F5ECA7E366F}" sibTransId="{E1285EFD-FAA3-4389-A53F-C2EB77B6E259}"/>
    <dgm:cxn modelId="{6A475CB5-9031-47A5-8222-4950852F64FA}" type="presParOf" srcId="{B415A58D-D029-40C1-A0EB-F0CB9ED3191B}" destId="{6C7ABF8E-D237-4D3D-8A75-CED5082A44C8}" srcOrd="0" destOrd="0" presId="urn:microsoft.com/office/officeart/2005/8/layout/matrix1"/>
    <dgm:cxn modelId="{71A3A511-F999-4C6A-BB09-D69F4BA23698}" type="presParOf" srcId="{6C7ABF8E-D237-4D3D-8A75-CED5082A44C8}" destId="{AEEA0335-39E6-4EAC-9F00-6B06BF006734}" srcOrd="0" destOrd="0" presId="urn:microsoft.com/office/officeart/2005/8/layout/matrix1"/>
    <dgm:cxn modelId="{FF8F68EB-8353-489B-94FE-EE8DEA941AD4}" type="presParOf" srcId="{6C7ABF8E-D237-4D3D-8A75-CED5082A44C8}" destId="{009F0564-B626-4491-A6D4-D207236D260C}" srcOrd="1" destOrd="0" presId="urn:microsoft.com/office/officeart/2005/8/layout/matrix1"/>
    <dgm:cxn modelId="{8D33EF50-CFBB-41EE-8C21-042A2C5DC293}" type="presParOf" srcId="{6C7ABF8E-D237-4D3D-8A75-CED5082A44C8}" destId="{3E127BBD-7EA4-4467-A00E-087C16B6AC60}" srcOrd="2" destOrd="0" presId="urn:microsoft.com/office/officeart/2005/8/layout/matrix1"/>
    <dgm:cxn modelId="{79E9F348-6589-44C6-95AF-A12031E7360A}" type="presParOf" srcId="{6C7ABF8E-D237-4D3D-8A75-CED5082A44C8}" destId="{A8F24603-43D9-4278-B51B-387212B26C25}" srcOrd="3" destOrd="0" presId="urn:microsoft.com/office/officeart/2005/8/layout/matrix1"/>
    <dgm:cxn modelId="{E4E2FA29-172A-4937-B1ED-E37329732E31}" type="presParOf" srcId="{6C7ABF8E-D237-4D3D-8A75-CED5082A44C8}" destId="{41D524D7-3061-49DC-8943-DE40884F42B5}" srcOrd="4" destOrd="0" presId="urn:microsoft.com/office/officeart/2005/8/layout/matrix1"/>
    <dgm:cxn modelId="{2E8FF4DF-1102-46D6-B19A-FB8B3C71A6E9}" type="presParOf" srcId="{6C7ABF8E-D237-4D3D-8A75-CED5082A44C8}" destId="{CCC44C5B-E4A8-4BDB-8A76-9FA1A8F6B54D}" srcOrd="5" destOrd="0" presId="urn:microsoft.com/office/officeart/2005/8/layout/matrix1"/>
    <dgm:cxn modelId="{D8915BAB-B372-4799-BAB0-D7FDDBB385AF}" type="presParOf" srcId="{6C7ABF8E-D237-4D3D-8A75-CED5082A44C8}" destId="{B61DA9FA-B1FD-4025-9DCC-AA25DF655C86}" srcOrd="6" destOrd="0" presId="urn:microsoft.com/office/officeart/2005/8/layout/matrix1"/>
    <dgm:cxn modelId="{EFB14800-5207-456A-A84A-202DCC858209}" type="presParOf" srcId="{6C7ABF8E-D237-4D3D-8A75-CED5082A44C8}" destId="{8B7CAD48-1BAC-4C00-8CF7-E8E022E60577}" srcOrd="7" destOrd="0" presId="urn:microsoft.com/office/officeart/2005/8/layout/matrix1"/>
    <dgm:cxn modelId="{F2D17506-90C9-4F5F-9C1F-36CAAE434321}" type="presParOf" srcId="{B415A58D-D029-40C1-A0EB-F0CB9ED3191B}" destId="{DF7F8B39-BCEE-444C-9460-F7D19338A5D2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EEA0335-39E6-4EAC-9F00-6B06BF006734}">
      <dsp:nvSpPr>
        <dsp:cNvPr id="0" name=""/>
        <dsp:cNvSpPr/>
      </dsp:nvSpPr>
      <dsp:spPr>
        <a:xfrm rot="16200000">
          <a:off x="925909" y="-925909"/>
          <a:ext cx="2262981" cy="41148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 smtClean="0"/>
            <a:t>Wieloletnia Prognoza Finansowa</a:t>
          </a:r>
          <a:endParaRPr lang="pl-PL" sz="2800" kern="1200" dirty="0"/>
        </a:p>
      </dsp:txBody>
      <dsp:txXfrm rot="16200000">
        <a:off x="1208781" y="-1208781"/>
        <a:ext cx="1697236" cy="4114800"/>
      </dsp:txXfrm>
    </dsp:sp>
    <dsp:sp modelId="{3E127BBD-7EA4-4467-A00E-087C16B6AC60}">
      <dsp:nvSpPr>
        <dsp:cNvPr id="0" name=""/>
        <dsp:cNvSpPr/>
      </dsp:nvSpPr>
      <dsp:spPr>
        <a:xfrm>
          <a:off x="4114800" y="0"/>
          <a:ext cx="4114800" cy="226298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 smtClean="0"/>
            <a:t>Wieloletni Plan Inwestycyjny</a:t>
          </a:r>
          <a:endParaRPr lang="pl-PL" sz="2800" kern="1200" dirty="0"/>
        </a:p>
      </dsp:txBody>
      <dsp:txXfrm>
        <a:off x="4114800" y="0"/>
        <a:ext cx="4114800" cy="1697236"/>
      </dsp:txXfrm>
    </dsp:sp>
    <dsp:sp modelId="{41D524D7-3061-49DC-8943-DE40884F42B5}">
      <dsp:nvSpPr>
        <dsp:cNvPr id="0" name=""/>
        <dsp:cNvSpPr/>
      </dsp:nvSpPr>
      <dsp:spPr>
        <a:xfrm rot="10800000">
          <a:off x="0" y="2262981"/>
          <a:ext cx="4114800" cy="226298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 smtClean="0"/>
            <a:t>Budżet zadaniowy</a:t>
          </a:r>
          <a:endParaRPr lang="pl-PL" sz="2800" kern="1200" dirty="0"/>
        </a:p>
      </dsp:txBody>
      <dsp:txXfrm rot="10800000">
        <a:off x="0" y="2828726"/>
        <a:ext cx="4114800" cy="1697236"/>
      </dsp:txXfrm>
    </dsp:sp>
    <dsp:sp modelId="{B61DA9FA-B1FD-4025-9DCC-AA25DF655C86}">
      <dsp:nvSpPr>
        <dsp:cNvPr id="0" name=""/>
        <dsp:cNvSpPr/>
      </dsp:nvSpPr>
      <dsp:spPr>
        <a:xfrm rot="5400000">
          <a:off x="5040709" y="1337072"/>
          <a:ext cx="2262981" cy="41148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 smtClean="0"/>
            <a:t>Budżet klasyczny</a:t>
          </a:r>
          <a:endParaRPr lang="pl-PL" sz="2800" kern="1200" dirty="0"/>
        </a:p>
      </dsp:txBody>
      <dsp:txXfrm rot="5400000">
        <a:off x="5323581" y="1619944"/>
        <a:ext cx="1697236" cy="4114800"/>
      </dsp:txXfrm>
    </dsp:sp>
    <dsp:sp modelId="{DF7F8B39-BCEE-444C-9460-F7D19338A5D2}">
      <dsp:nvSpPr>
        <dsp:cNvPr id="0" name=""/>
        <dsp:cNvSpPr/>
      </dsp:nvSpPr>
      <dsp:spPr>
        <a:xfrm>
          <a:off x="2880359" y="1697236"/>
          <a:ext cx="2468880" cy="1131490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 smtClean="0"/>
            <a:t>Uchwała budżetowa</a:t>
          </a:r>
          <a:endParaRPr lang="pl-PL" sz="2800" kern="1200" dirty="0"/>
        </a:p>
      </dsp:txBody>
      <dsp:txXfrm>
        <a:off x="2880359" y="1697236"/>
        <a:ext cx="2468880" cy="1131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CDBA-2AD4-4E45-87C3-045493AA4796}" type="datetimeFigureOut">
              <a:rPr lang="pl-PL" smtClean="0"/>
              <a:pPr/>
              <a:t>2010-08-31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B92D0-8B2B-4ACA-AB71-6BE07726C3F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CDBA-2AD4-4E45-87C3-045493AA4796}" type="datetimeFigureOut">
              <a:rPr lang="pl-PL" smtClean="0"/>
              <a:pPr/>
              <a:t>2010-08-31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B92D0-8B2B-4ACA-AB71-6BE07726C3F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CDBA-2AD4-4E45-87C3-045493AA4796}" type="datetimeFigureOut">
              <a:rPr lang="pl-PL" smtClean="0"/>
              <a:pPr/>
              <a:t>2010-08-31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B92D0-8B2B-4ACA-AB71-6BE07726C3F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CDBA-2AD4-4E45-87C3-045493AA4796}" type="datetimeFigureOut">
              <a:rPr lang="pl-PL" smtClean="0"/>
              <a:pPr/>
              <a:t>2010-08-31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B92D0-8B2B-4ACA-AB71-6BE07726C3F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CDBA-2AD4-4E45-87C3-045493AA4796}" type="datetimeFigureOut">
              <a:rPr lang="pl-PL" smtClean="0"/>
              <a:pPr/>
              <a:t>2010-08-31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B92D0-8B2B-4ACA-AB71-6BE07726C3F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CDBA-2AD4-4E45-87C3-045493AA4796}" type="datetimeFigureOut">
              <a:rPr lang="pl-PL" smtClean="0"/>
              <a:pPr/>
              <a:t>2010-08-31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B92D0-8B2B-4ACA-AB71-6BE07726C3F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CDBA-2AD4-4E45-87C3-045493AA4796}" type="datetimeFigureOut">
              <a:rPr lang="pl-PL" smtClean="0"/>
              <a:pPr/>
              <a:t>2010-08-31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B92D0-8B2B-4ACA-AB71-6BE07726C3F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CDBA-2AD4-4E45-87C3-045493AA4796}" type="datetimeFigureOut">
              <a:rPr lang="pl-PL" smtClean="0"/>
              <a:pPr/>
              <a:t>2010-08-31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B92D0-8B2B-4ACA-AB71-6BE07726C3F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CDBA-2AD4-4E45-87C3-045493AA4796}" type="datetimeFigureOut">
              <a:rPr lang="pl-PL" smtClean="0"/>
              <a:pPr/>
              <a:t>2010-08-31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B92D0-8B2B-4ACA-AB71-6BE07726C3F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CDBA-2AD4-4E45-87C3-045493AA4796}" type="datetimeFigureOut">
              <a:rPr lang="pl-PL" smtClean="0"/>
              <a:pPr/>
              <a:t>2010-08-31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B92D0-8B2B-4ACA-AB71-6BE07726C3F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5CDBA-2AD4-4E45-87C3-045493AA4796}" type="datetimeFigureOut">
              <a:rPr lang="pl-PL" smtClean="0"/>
              <a:pPr/>
              <a:t>2010-08-31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B92D0-8B2B-4ACA-AB71-6BE07726C3F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5CDBA-2AD4-4E45-87C3-045493AA4796}" type="datetimeFigureOut">
              <a:rPr lang="pl-PL" smtClean="0"/>
              <a:pPr/>
              <a:t>2010-08-31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B92D0-8B2B-4ACA-AB71-6BE07726C3F0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TLO DO PREZENTACJI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System WIZJA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Założenia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TLO DO PREZENTACJI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System WIZJA</a:t>
            </a:r>
            <a:endParaRPr lang="pl-PL" b="1" dirty="0">
              <a:solidFill>
                <a:schemeClr val="bg1"/>
              </a:solidFill>
            </a:endParaRPr>
          </a:p>
        </p:txBody>
      </p:sp>
      <p:sp>
        <p:nvSpPr>
          <p:cNvPr id="4" name="Podtytuł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b="1" dirty="0" smtClean="0">
                <a:solidFill>
                  <a:schemeClr val="bg1">
                    <a:lumMod val="85000"/>
                  </a:schemeClr>
                </a:solidFill>
              </a:rPr>
              <a:t>prognozowanie i zarządzanie</a:t>
            </a:r>
            <a:br>
              <a:rPr lang="pl-PL" b="1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pl-PL" b="1" dirty="0" smtClean="0">
                <a:solidFill>
                  <a:schemeClr val="bg1">
                    <a:lumMod val="85000"/>
                  </a:schemeClr>
                </a:solidFill>
              </a:rPr>
              <a:t>finansami JST</a:t>
            </a:r>
            <a:endParaRPr lang="pl-PL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TLO DO PREZENTACJI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Wieloletnia Prognoza Finansowa</a:t>
            </a:r>
            <a:endParaRPr lang="pl-PL" i="1" dirty="0">
              <a:solidFill>
                <a:schemeClr val="bg1"/>
              </a:solidFill>
            </a:endParaRPr>
          </a:p>
        </p:txBody>
      </p:sp>
      <p:sp>
        <p:nvSpPr>
          <p:cNvPr id="7" name="Symbol zastępczy zawartości 6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Import danych archiwalnych w formacie XML zgodnych z systemem </a:t>
            </a:r>
            <a:r>
              <a:rPr lang="pl-PL" dirty="0" err="1" smtClean="0">
                <a:solidFill>
                  <a:schemeClr val="bg1">
                    <a:lumMod val="85000"/>
                  </a:schemeClr>
                </a:solidFill>
              </a:rPr>
              <a:t>BeSTi</a:t>
            </a: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@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Tworzenie tendencji 3- i 5-letniej z szczegółowością rozdziałów lub paragrafów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Korekta prognozy o wzrost lub nachylenie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Możliwość „ręcznej” korekty prognozy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TLO DO PREZENTACJI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Wieloletni Program Inwestycyjny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Grupowanie inwestycji (zadań) w programy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Procesualna karta zadania inwestycyjnego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Kryteria oceny zadań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Lista rankingowa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TLO DO PREZENTACJI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Budżet zadaniowy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Procesualna karta zadania operacyjnego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TLO DO PREZENTACJI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Budżet klasyczny</a:t>
            </a:r>
            <a:endParaRPr lang="pl-PL" i="1" dirty="0">
              <a:solidFill>
                <a:schemeClr val="bg1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Tworzenie planu ze szczegółowością dział, rozdział, paragraf, rodzaj prac, komórka, pozycja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Tworzenie prowizorium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Przygotowanie planu finansowego z wykorzystaniem WPF i WPI oraz planu roku poprzedniego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Tworzenie uchwał i zarządzeń zmieniających</a:t>
            </a:r>
          </a:p>
          <a:p>
            <a:pPr marL="514350" indent="-514350">
              <a:buFont typeface="+mj-lt"/>
              <a:buAutoNum type="arabicPeriod"/>
            </a:pP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Eksport uchwał i zarządzeń do systemu </a:t>
            </a:r>
            <a:r>
              <a:rPr lang="pl-PL" dirty="0" err="1" smtClean="0">
                <a:solidFill>
                  <a:schemeClr val="bg1">
                    <a:lumMod val="85000"/>
                  </a:schemeClr>
                </a:solidFill>
              </a:rPr>
              <a:t>BeSTi</a:t>
            </a: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@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TLO DO PREZENTACJI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549275"/>
            <a:ext cx="80010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pl-PL" b="0" dirty="0" smtClean="0">
                <a:solidFill>
                  <a:schemeClr val="bg1"/>
                </a:solidFill>
              </a:rPr>
              <a:t>Istota </a:t>
            </a:r>
            <a:r>
              <a:rPr lang="pl-PL" b="0" dirty="0">
                <a:solidFill>
                  <a:schemeClr val="bg1"/>
                </a:solidFill>
              </a:rPr>
              <a:t>filozofii zarządzania finansami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416175"/>
            <a:ext cx="8785101" cy="3716338"/>
          </a:xfrm>
          <a:ln>
            <a:solidFill>
              <a:schemeClr val="bg1"/>
            </a:solidFill>
          </a:ln>
        </p:spPr>
        <p:txBody>
          <a:bodyPr/>
          <a:lstStyle/>
          <a:p>
            <a:pPr marL="819150" indent="-533400">
              <a:buFont typeface="Wingdings" pitchFamily="2" charset="2"/>
              <a:buChar char="§"/>
            </a:pPr>
            <a:r>
              <a:rPr lang="pl-PL" i="0" dirty="0" smtClean="0">
                <a:solidFill>
                  <a:schemeClr val="bg1">
                    <a:lumMod val="85000"/>
                  </a:schemeClr>
                </a:solidFill>
              </a:rPr>
              <a:t>Skupienie </a:t>
            </a:r>
            <a:r>
              <a:rPr lang="pl-PL" i="0" dirty="0">
                <a:solidFill>
                  <a:schemeClr val="bg1">
                    <a:lumMod val="85000"/>
                  </a:schemeClr>
                </a:solidFill>
              </a:rPr>
              <a:t>uwagi </a:t>
            </a:r>
            <a:r>
              <a:rPr lang="pl-PL" i="0" u="sng" dirty="0">
                <a:solidFill>
                  <a:schemeClr val="bg1">
                    <a:lumMod val="85000"/>
                  </a:schemeClr>
                </a:solidFill>
              </a:rPr>
              <a:t>nie na kwotach</a:t>
            </a:r>
            <a:r>
              <a:rPr lang="pl-PL" i="0" dirty="0">
                <a:solidFill>
                  <a:schemeClr val="bg1">
                    <a:lumMod val="85000"/>
                  </a:schemeClr>
                </a:solidFill>
              </a:rPr>
              <a:t>, ale na tendencjach i strukturach. </a:t>
            </a:r>
            <a:r>
              <a:rPr lang="pl-PL" i="0" dirty="0" smtClean="0">
                <a:solidFill>
                  <a:schemeClr val="bg1">
                    <a:lumMod val="85000"/>
                  </a:schemeClr>
                </a:solidFill>
              </a:rPr>
              <a:t>Wizja to </a:t>
            </a:r>
            <a:r>
              <a:rPr lang="pl-PL" i="0" dirty="0" smtClean="0">
                <a:solidFill>
                  <a:schemeClr val="bg1">
                    <a:lumMod val="85000"/>
                  </a:schemeClr>
                </a:solidFill>
              </a:rPr>
              <a:t>oferuje</a:t>
            </a:r>
            <a:endParaRPr lang="pl-PL" i="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819150" indent="-533400">
              <a:buFont typeface="Wingdings" pitchFamily="2" charset="2"/>
              <a:buChar char="§"/>
            </a:pPr>
            <a:r>
              <a:rPr lang="pl-PL" i="0" dirty="0" smtClean="0">
                <a:solidFill>
                  <a:schemeClr val="bg1">
                    <a:lumMod val="85000"/>
                  </a:schemeClr>
                </a:solidFill>
              </a:rPr>
              <a:t>Wizja zapewni stałą </a:t>
            </a:r>
            <a:r>
              <a:rPr lang="pl-PL" i="0" dirty="0">
                <a:solidFill>
                  <a:schemeClr val="bg1">
                    <a:lumMod val="85000"/>
                  </a:schemeClr>
                </a:solidFill>
                <a:cs typeface="Times New Roman" pitchFamily="18" charset="0"/>
              </a:rPr>
              <a:t>znajomo</a:t>
            </a:r>
            <a:r>
              <a:rPr lang="pl-PL" i="0" dirty="0">
                <a:solidFill>
                  <a:schemeClr val="bg1">
                    <a:lumMod val="85000"/>
                  </a:schemeClr>
                </a:solidFill>
              </a:rPr>
              <a:t>ść</a:t>
            </a:r>
            <a:r>
              <a:rPr lang="pl-PL" i="0" dirty="0">
                <a:solidFill>
                  <a:schemeClr val="bg1">
                    <a:lumMod val="85000"/>
                  </a:schemeClr>
                </a:solidFill>
                <a:cs typeface="Times New Roman" pitchFamily="18" charset="0"/>
              </a:rPr>
              <a:t> </a:t>
            </a:r>
            <a:r>
              <a:rPr lang="pl-PL" i="0" dirty="0" smtClean="0">
                <a:solidFill>
                  <a:schemeClr val="bg1">
                    <a:lumMod val="85000"/>
                  </a:schemeClr>
                </a:solidFill>
                <a:cs typeface="Times New Roman" pitchFamily="18" charset="0"/>
              </a:rPr>
              <a:t>długoterminowego </a:t>
            </a:r>
            <a:r>
              <a:rPr lang="pl-PL" i="0" u="sng" dirty="0">
                <a:solidFill>
                  <a:schemeClr val="bg1">
                    <a:lumMod val="85000"/>
                  </a:schemeClr>
                </a:solidFill>
                <a:cs typeface="Times New Roman" pitchFamily="18" charset="0"/>
              </a:rPr>
              <a:t>wpływu </a:t>
            </a:r>
            <a:r>
              <a:rPr lang="pl-PL" i="0" dirty="0">
                <a:solidFill>
                  <a:schemeClr val="bg1">
                    <a:lumMod val="85000"/>
                  </a:schemeClr>
                </a:solidFill>
                <a:cs typeface="Times New Roman" pitchFamily="18" charset="0"/>
              </a:rPr>
              <a:t>ka</a:t>
            </a:r>
            <a:r>
              <a:rPr lang="pl-PL" i="0" dirty="0">
                <a:solidFill>
                  <a:schemeClr val="bg1">
                    <a:lumMod val="85000"/>
                  </a:schemeClr>
                </a:solidFill>
              </a:rPr>
              <a:t>ż</a:t>
            </a:r>
            <a:r>
              <a:rPr lang="pl-PL" i="0" dirty="0">
                <a:solidFill>
                  <a:schemeClr val="bg1">
                    <a:lumMod val="85000"/>
                  </a:schemeClr>
                </a:solidFill>
                <a:cs typeface="Times New Roman" pitchFamily="18" charset="0"/>
              </a:rPr>
              <a:t>dej - własnej </a:t>
            </a:r>
            <a:r>
              <a:rPr lang="pl-PL" i="0" dirty="0" smtClean="0">
                <a:solidFill>
                  <a:schemeClr val="bg1">
                    <a:lumMod val="85000"/>
                  </a:schemeClr>
                </a:solidFill>
                <a:cs typeface="Times New Roman" pitchFamily="18" charset="0"/>
              </a:rPr>
              <a:t/>
            </a:r>
            <a:br>
              <a:rPr lang="pl-PL" i="0" dirty="0" smtClean="0">
                <a:solidFill>
                  <a:schemeClr val="bg1">
                    <a:lumMod val="85000"/>
                  </a:schemeClr>
                </a:solidFill>
                <a:cs typeface="Times New Roman" pitchFamily="18" charset="0"/>
              </a:rPr>
            </a:br>
            <a:r>
              <a:rPr lang="pl-PL" i="0" dirty="0" smtClean="0">
                <a:solidFill>
                  <a:schemeClr val="bg1">
                    <a:lumMod val="85000"/>
                  </a:schemeClr>
                </a:solidFill>
                <a:cs typeface="Times New Roman" pitchFamily="18" charset="0"/>
              </a:rPr>
              <a:t>i </a:t>
            </a:r>
            <a:r>
              <a:rPr lang="pl-PL" i="0" dirty="0">
                <a:solidFill>
                  <a:schemeClr val="bg1">
                    <a:lumMod val="85000"/>
                  </a:schemeClr>
                </a:solidFill>
                <a:cs typeface="Times New Roman" pitchFamily="18" charset="0"/>
              </a:rPr>
              <a:t>rz</a:t>
            </a:r>
            <a:r>
              <a:rPr lang="pl-PL" i="0" dirty="0">
                <a:solidFill>
                  <a:schemeClr val="bg1">
                    <a:lumMod val="85000"/>
                  </a:schemeClr>
                </a:solidFill>
              </a:rPr>
              <a:t>ą</a:t>
            </a:r>
            <a:r>
              <a:rPr lang="pl-PL" i="0" dirty="0">
                <a:solidFill>
                  <a:schemeClr val="bg1">
                    <a:lumMod val="85000"/>
                  </a:schemeClr>
                </a:solidFill>
                <a:cs typeface="Times New Roman" pitchFamily="18" charset="0"/>
              </a:rPr>
              <a:t>dowej - decyzji na sytuacj</a:t>
            </a:r>
            <a:r>
              <a:rPr lang="pl-PL" i="0" dirty="0">
                <a:solidFill>
                  <a:schemeClr val="bg1">
                    <a:lumMod val="85000"/>
                  </a:schemeClr>
                </a:solidFill>
              </a:rPr>
              <a:t>ę</a:t>
            </a:r>
            <a:r>
              <a:rPr lang="pl-PL" i="0" dirty="0">
                <a:solidFill>
                  <a:schemeClr val="bg1">
                    <a:lumMod val="85000"/>
                  </a:schemeClr>
                </a:solidFill>
                <a:cs typeface="Times New Roman" pitchFamily="18" charset="0"/>
              </a:rPr>
              <a:t> finansową</a:t>
            </a:r>
            <a:r>
              <a:rPr lang="pl-PL" i="0" dirty="0">
                <a:solidFill>
                  <a:schemeClr val="bg1">
                    <a:lumMod val="85000"/>
                  </a:schemeClr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pl-PL" i="0" dirty="0">
                <a:solidFill>
                  <a:schemeClr val="bg1">
                    <a:lumMod val="85000"/>
                  </a:schemeClr>
                </a:solidFill>
                <a:cs typeface="Times New Roman" pitchFamily="18" charset="0"/>
              </a:rPr>
              <a:t>w latach </a:t>
            </a:r>
            <a:r>
              <a:rPr lang="pl-PL" i="0" dirty="0" smtClean="0">
                <a:solidFill>
                  <a:schemeClr val="bg1">
                    <a:lumMod val="85000"/>
                  </a:schemeClr>
                </a:solidFill>
                <a:cs typeface="Times New Roman" pitchFamily="18" charset="0"/>
              </a:rPr>
              <a:t>prognozowanych</a:t>
            </a:r>
            <a:endParaRPr lang="pl-PL" i="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1476375" y="404813"/>
            <a:ext cx="731520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endParaRPr kumimoji="0" lang="pl-PL" sz="4400">
              <a:solidFill>
                <a:srgbClr val="003399"/>
              </a:solidFill>
            </a:endParaRP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990600" y="2057400"/>
            <a:ext cx="7848600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82600" indent="-292100">
              <a:spcBef>
                <a:spcPct val="20000"/>
              </a:spcBef>
            </a:pPr>
            <a:endParaRPr kumimoji="0" lang="pl-PL" sz="2800" i="1">
              <a:solidFill>
                <a:schemeClr val="bg2"/>
              </a:solidFill>
            </a:endParaRPr>
          </a:p>
          <a:p>
            <a:pPr marL="482600" indent="-292100" algn="l">
              <a:spcBef>
                <a:spcPct val="20000"/>
              </a:spcBef>
              <a:buFont typeface="Franklin Gothic Book" pitchFamily="34" charset="0"/>
              <a:buNone/>
            </a:pPr>
            <a:endParaRPr kumimoji="0" lang="pl-PL" sz="2800" b="0" i="1">
              <a:solidFill>
                <a:srgbClr val="A5002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TLO DO PREZENTACJI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052513"/>
            <a:ext cx="7793037" cy="838200"/>
          </a:xfrm>
        </p:spPr>
        <p:txBody>
          <a:bodyPr/>
          <a:lstStyle/>
          <a:p>
            <a:pPr algn="ctr"/>
            <a:r>
              <a:rPr lang="pl-PL" b="0" dirty="0" smtClean="0">
                <a:solidFill>
                  <a:schemeClr val="bg1"/>
                </a:solidFill>
              </a:rPr>
              <a:t>Założenie prognozowania</a:t>
            </a:r>
            <a:endParaRPr lang="pl-PL" b="0" dirty="0">
              <a:solidFill>
                <a:schemeClr val="bg1"/>
              </a:solidFill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708275"/>
            <a:ext cx="8784976" cy="3424238"/>
          </a:xfrm>
        </p:spPr>
        <p:txBody>
          <a:bodyPr/>
          <a:lstStyle/>
          <a:p>
            <a:pPr marL="571500" indent="-571500">
              <a:buFont typeface="Wingdings" pitchFamily="2" charset="2"/>
              <a:buChar char="§"/>
            </a:pPr>
            <a:r>
              <a:rPr lang="pl-PL" i="0" dirty="0">
                <a:solidFill>
                  <a:schemeClr val="bg1">
                    <a:lumMod val="85000"/>
                  </a:schemeClr>
                </a:solidFill>
              </a:rPr>
              <a:t>Tendencje zmian w całości finansów publicznych są zasadniczo trwałe, co pokazuje przeszłość</a:t>
            </a:r>
          </a:p>
          <a:p>
            <a:pPr marL="571500" indent="-571500">
              <a:buFont typeface="Wingdings" pitchFamily="2" charset="2"/>
              <a:buChar char="§"/>
            </a:pPr>
            <a:r>
              <a:rPr lang="pl-PL" i="0" dirty="0">
                <a:solidFill>
                  <a:schemeClr val="bg1">
                    <a:lumMod val="85000"/>
                  </a:schemeClr>
                </a:solidFill>
              </a:rPr>
              <a:t>Tendencje z przeszłości można przedłużyć </a:t>
            </a:r>
            <a:r>
              <a:rPr lang="pl-PL" i="0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pl-PL" i="0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pl-PL" i="0" dirty="0" smtClean="0">
                <a:solidFill>
                  <a:schemeClr val="bg1">
                    <a:lumMod val="85000"/>
                  </a:schemeClr>
                </a:solidFill>
              </a:rPr>
              <a:t>w przyszłość</a:t>
            </a:r>
          </a:p>
          <a:p>
            <a:pPr marL="571500" indent="-571500">
              <a:buFont typeface="Wingdings" pitchFamily="2" charset="2"/>
              <a:buChar char="§"/>
            </a:pP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Są one najbardziej wiarygodne</a:t>
            </a:r>
            <a:endParaRPr lang="pl-PL" i="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TLO DO PREZENTACJI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692696"/>
            <a:ext cx="7793037" cy="838200"/>
          </a:xfrm>
        </p:spPr>
        <p:txBody>
          <a:bodyPr/>
          <a:lstStyle/>
          <a:p>
            <a:pPr algn="ctr"/>
            <a:r>
              <a:rPr lang="pl-PL" b="0" dirty="0" smtClean="0">
                <a:solidFill>
                  <a:schemeClr val="bg1"/>
                </a:solidFill>
              </a:rPr>
              <a:t>Złożony model</a:t>
            </a:r>
            <a:endParaRPr lang="pl-PL" b="0" dirty="0">
              <a:solidFill>
                <a:schemeClr val="bg1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4864"/>
            <a:ext cx="8640959" cy="3567113"/>
          </a:xfrm>
        </p:spPr>
        <p:txBody>
          <a:bodyPr/>
          <a:lstStyle/>
          <a:p>
            <a:pPr marL="533400" indent="-533400">
              <a:buFont typeface="Wingdings" pitchFamily="2" charset="2"/>
              <a:buChar char="§"/>
            </a:pPr>
            <a:r>
              <a:rPr lang="pl-PL" i="0" dirty="0" smtClean="0">
                <a:solidFill>
                  <a:schemeClr val="bg1">
                    <a:lumMod val="85000"/>
                  </a:schemeClr>
                </a:solidFill>
              </a:rPr>
              <a:t>Przedłużoną </a:t>
            </a:r>
            <a:r>
              <a:rPr lang="pl-PL" i="0" dirty="0">
                <a:solidFill>
                  <a:schemeClr val="bg1">
                    <a:lumMod val="85000"/>
                  </a:schemeClr>
                </a:solidFill>
              </a:rPr>
              <a:t>w przyszłość tendencję korygujemy o znane nam zmiany, jakie nadejdą (na przykład oddanie do użytku obiektu</a:t>
            </a:r>
            <a:r>
              <a:rPr lang="pl-PL" i="0" dirty="0" smtClean="0">
                <a:solidFill>
                  <a:schemeClr val="bg1">
                    <a:lumMod val="85000"/>
                  </a:schemeClr>
                </a:solidFill>
              </a:rPr>
              <a:t>)</a:t>
            </a:r>
            <a:endParaRPr lang="pl-PL" i="0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533400" indent="-533400">
              <a:buFont typeface="Wingdings" pitchFamily="2" charset="2"/>
              <a:buChar char="§"/>
            </a:pP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Takich tendencji w obszarze klasyfikacji budżetowej są dziesiątki, a nawet </a:t>
            </a: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setki</a:t>
            </a:r>
            <a:endParaRPr lang="pl-PL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533400" indent="-533400">
              <a:buFont typeface="Wingdings" pitchFamily="2" charset="2"/>
              <a:buChar char="§"/>
            </a:pPr>
            <a:r>
              <a:rPr lang="pl-PL" i="0" dirty="0" smtClean="0">
                <a:solidFill>
                  <a:schemeClr val="bg1">
                    <a:lumMod val="85000"/>
                  </a:schemeClr>
                </a:solidFill>
              </a:rPr>
              <a:t>Narzędzie informatyczne jest </a:t>
            </a:r>
            <a:r>
              <a:rPr lang="pl-PL" i="0" dirty="0" smtClean="0">
                <a:solidFill>
                  <a:schemeClr val="bg1">
                    <a:lumMod val="85000"/>
                  </a:schemeClr>
                </a:solidFill>
              </a:rPr>
              <a:t>niezbędne</a:t>
            </a:r>
            <a:endParaRPr lang="pl-PL" i="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TLO DO PREZENTACJI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836613"/>
            <a:ext cx="6781800" cy="1143000"/>
          </a:xfrm>
        </p:spPr>
        <p:txBody>
          <a:bodyPr>
            <a:normAutofit/>
          </a:bodyPr>
          <a:lstStyle/>
          <a:p>
            <a:pPr algn="ctr"/>
            <a:r>
              <a:rPr lang="pl-PL" b="0" dirty="0" smtClean="0">
                <a:solidFill>
                  <a:schemeClr val="bg1"/>
                </a:solidFill>
              </a:rPr>
              <a:t>Składowe prognozy głównej</a:t>
            </a:r>
            <a:endParaRPr lang="pl-PL" b="0" dirty="0">
              <a:solidFill>
                <a:schemeClr val="bg1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636838"/>
            <a:ext cx="8712967" cy="3495675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 typeface="Wingdings" pitchFamily="2" charset="2"/>
              <a:buChar char="§"/>
            </a:pPr>
            <a:r>
              <a:rPr lang="pl-PL" sz="3400" i="0" dirty="0">
                <a:solidFill>
                  <a:schemeClr val="bg1">
                    <a:lumMod val="85000"/>
                  </a:schemeClr>
                </a:solidFill>
              </a:rPr>
              <a:t>Prognozujemy </a:t>
            </a:r>
            <a:r>
              <a:rPr lang="pl-PL" sz="3400" i="0" dirty="0" smtClean="0">
                <a:solidFill>
                  <a:schemeClr val="bg1">
                    <a:lumMod val="85000"/>
                  </a:schemeClr>
                </a:solidFill>
              </a:rPr>
              <a:t>pojedyncze </a:t>
            </a:r>
            <a:r>
              <a:rPr lang="pl-PL" sz="3400" i="0" dirty="0">
                <a:solidFill>
                  <a:schemeClr val="bg1">
                    <a:lumMod val="85000"/>
                  </a:schemeClr>
                </a:solidFill>
              </a:rPr>
              <a:t>źródła </a:t>
            </a:r>
            <a:r>
              <a:rPr lang="pl-PL" sz="3400" i="0" dirty="0" smtClean="0">
                <a:solidFill>
                  <a:schemeClr val="bg1">
                    <a:lumMod val="85000"/>
                  </a:schemeClr>
                </a:solidFill>
              </a:rPr>
              <a:t>dochodów</a:t>
            </a:r>
            <a:endParaRPr lang="pl-PL" sz="3400" i="0" dirty="0">
              <a:solidFill>
                <a:schemeClr val="bg1">
                  <a:lumMod val="85000"/>
                </a:schemeClr>
              </a:solidFill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Char char="§"/>
            </a:pPr>
            <a:r>
              <a:rPr lang="pl-PL" sz="3400" i="0" dirty="0">
                <a:solidFill>
                  <a:schemeClr val="bg1">
                    <a:lumMod val="85000"/>
                  </a:schemeClr>
                </a:solidFill>
              </a:rPr>
              <a:t>Prognozujemy </a:t>
            </a:r>
            <a:r>
              <a:rPr lang="pl-PL" sz="3400" i="0" dirty="0" smtClean="0">
                <a:solidFill>
                  <a:schemeClr val="bg1">
                    <a:lumMod val="85000"/>
                  </a:schemeClr>
                </a:solidFill>
              </a:rPr>
              <a:t>pojedynczego źródła </a:t>
            </a:r>
            <a:r>
              <a:rPr lang="pl-PL" sz="3400" i="0" dirty="0" smtClean="0">
                <a:solidFill>
                  <a:schemeClr val="bg1">
                    <a:lumMod val="85000"/>
                  </a:schemeClr>
                </a:solidFill>
              </a:rPr>
              <a:t>wydatkowania</a:t>
            </a:r>
            <a:endParaRPr lang="pl-PL" sz="3400" i="0" dirty="0">
              <a:solidFill>
                <a:schemeClr val="bg1">
                  <a:lumMod val="85000"/>
                </a:schemeClr>
              </a:solidFill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Char char="§"/>
            </a:pPr>
            <a:r>
              <a:rPr lang="pl-PL" sz="3400" i="0" dirty="0">
                <a:solidFill>
                  <a:schemeClr val="bg1">
                    <a:lumMod val="85000"/>
                  </a:schemeClr>
                </a:solidFill>
              </a:rPr>
              <a:t>Uwzględniamy wpływy </a:t>
            </a:r>
            <a:r>
              <a:rPr lang="pl-PL" sz="3400" i="0" dirty="0" smtClean="0">
                <a:solidFill>
                  <a:schemeClr val="bg1">
                    <a:lumMod val="85000"/>
                  </a:schemeClr>
                </a:solidFill>
              </a:rPr>
              <a:t>inflacji</a:t>
            </a:r>
            <a:endParaRPr lang="pl-PL" sz="3400" i="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TLO DO PREZENTACJI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908050"/>
            <a:ext cx="5554663" cy="1027113"/>
          </a:xfrm>
        </p:spPr>
        <p:txBody>
          <a:bodyPr/>
          <a:lstStyle/>
          <a:p>
            <a:pPr algn="ctr"/>
            <a:r>
              <a:rPr lang="pl-PL" b="0" dirty="0">
                <a:solidFill>
                  <a:schemeClr val="bg1"/>
                </a:solidFill>
              </a:rPr>
              <a:t>Metody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781300"/>
            <a:ext cx="8064500" cy="335121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pl-PL" sz="3400" i="0" dirty="0">
                <a:solidFill>
                  <a:schemeClr val="bg1">
                    <a:lumMod val="85000"/>
                  </a:schemeClr>
                </a:solidFill>
              </a:rPr>
              <a:t>Metoda </a:t>
            </a:r>
            <a:r>
              <a:rPr lang="pl-PL" sz="3400" i="0" dirty="0" smtClean="0">
                <a:solidFill>
                  <a:schemeClr val="bg1">
                    <a:lumMod val="85000"/>
                  </a:schemeClr>
                </a:solidFill>
              </a:rPr>
              <a:t>inflacyjna</a:t>
            </a:r>
            <a:endParaRPr lang="pl-PL" sz="3400" i="0" dirty="0">
              <a:solidFill>
                <a:schemeClr val="bg1">
                  <a:lumMod val="8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pl-PL" sz="3400" i="0" dirty="0">
                <a:solidFill>
                  <a:schemeClr val="bg1">
                    <a:lumMod val="85000"/>
                  </a:schemeClr>
                </a:solidFill>
              </a:rPr>
              <a:t>Metoda zmian </a:t>
            </a:r>
            <a:r>
              <a:rPr lang="pl-PL" sz="3400" i="0" dirty="0" smtClean="0">
                <a:solidFill>
                  <a:schemeClr val="bg1">
                    <a:lumMod val="85000"/>
                  </a:schemeClr>
                </a:solidFill>
              </a:rPr>
              <a:t>proporcjonalnych</a:t>
            </a:r>
            <a:endParaRPr lang="pl-PL" sz="3400" i="0" dirty="0">
              <a:solidFill>
                <a:schemeClr val="bg1">
                  <a:lumMod val="8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pl-PL" sz="3400" i="0" dirty="0">
                <a:solidFill>
                  <a:schemeClr val="bg1">
                    <a:lumMod val="85000"/>
                  </a:schemeClr>
                </a:solidFill>
              </a:rPr>
              <a:t>Metoda najmniejszych </a:t>
            </a:r>
            <a:r>
              <a:rPr lang="pl-PL" sz="3400" i="0" dirty="0" smtClean="0">
                <a:solidFill>
                  <a:schemeClr val="bg1">
                    <a:lumMod val="85000"/>
                  </a:schemeClr>
                </a:solidFill>
              </a:rPr>
              <a:t>kwadratów</a:t>
            </a:r>
            <a:endParaRPr lang="pl-PL" sz="3400" i="0" dirty="0">
              <a:solidFill>
                <a:schemeClr val="bg1">
                  <a:lumMod val="8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pl-PL" sz="3400" i="0" dirty="0">
                <a:solidFill>
                  <a:schemeClr val="bg1">
                    <a:lumMod val="85000"/>
                  </a:schemeClr>
                </a:solidFill>
              </a:rPr>
              <a:t>Metody </a:t>
            </a:r>
            <a:r>
              <a:rPr lang="pl-PL" sz="3400" i="0" dirty="0" smtClean="0">
                <a:solidFill>
                  <a:schemeClr val="bg1">
                    <a:lumMod val="85000"/>
                  </a:schemeClr>
                </a:solidFill>
              </a:rPr>
              <a:t>mieszane</a:t>
            </a:r>
            <a:endParaRPr lang="pl-PL" sz="3400" i="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TLO DO PREZENTACJI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bg1"/>
                </a:solidFill>
              </a:rPr>
              <a:t>Skąd taka idea?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Ustawa o finansach publicznych nakłada na JST obowiązek sporządzanie Wieloletnich Prognoz Finansowych i Wieloletnich Programów Inwestycyjnych</a:t>
            </a:r>
          </a:p>
          <a:p>
            <a:pPr marL="514350" indent="-514350">
              <a:buAutoNum type="arabicPeriod"/>
            </a:pP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System Wizja zapewnia spełnianie wymogów Ustawy i przygotowanie prognoz </a:t>
            </a:r>
            <a:br>
              <a:rPr lang="pl-PL" dirty="0" smtClean="0">
                <a:solidFill>
                  <a:schemeClr val="bg1">
                    <a:lumMod val="85000"/>
                  </a:schemeClr>
                </a:solidFill>
              </a:rPr>
            </a:b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i </a:t>
            </a: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programów</a:t>
            </a:r>
            <a:endParaRPr lang="pl-PL" dirty="0" smtClean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TLO DO PREZENTACJI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bg1"/>
                </a:solidFill>
              </a:rPr>
              <a:t>Skąd idea </a:t>
            </a:r>
            <a:r>
              <a:rPr lang="pl-PL" dirty="0" err="1" smtClean="0">
                <a:solidFill>
                  <a:schemeClr val="bg1"/>
                </a:solidFill>
              </a:rPr>
              <a:t>cd</a:t>
            </a:r>
            <a:r>
              <a:rPr lang="pl-PL" dirty="0" smtClean="0">
                <a:solidFill>
                  <a:schemeClr val="bg1"/>
                </a:solidFill>
              </a:rPr>
              <a:t>?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Wyprzedza przyszłe, obligatoryjne wprowadzenie budżetów zadaniowych</a:t>
            </a:r>
          </a:p>
          <a:p>
            <a:pPr marL="514350" indent="-514350">
              <a:buAutoNum type="arabicPeriod"/>
            </a:pP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Ułatwia w przygotowywaniu projektu uchwały budżetowej na kolejny </a:t>
            </a:r>
            <a:r>
              <a:rPr lang="pl-PL" dirty="0" smtClean="0">
                <a:solidFill>
                  <a:schemeClr val="bg1">
                    <a:lumMod val="85000"/>
                  </a:schemeClr>
                </a:solidFill>
              </a:rPr>
              <a:t>rok</a:t>
            </a:r>
            <a:endParaRPr lang="pl-PL" dirty="0" smtClean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TLO DO PREZENTACJI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Moduły współpracujące</a:t>
            </a:r>
            <a:endParaRPr lang="pl-PL" dirty="0">
              <a:solidFill>
                <a:schemeClr val="bg1"/>
              </a:solidFill>
            </a:endParaRPr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1202</TotalTime>
  <Words>288</Words>
  <Application>Microsoft Office PowerPoint</Application>
  <PresentationFormat>Pokaz na ekranie (4:3)</PresentationFormat>
  <Paragraphs>54</Paragraphs>
  <Slides>14</Slides>
  <Notes>0</Notes>
  <HiddenSlides>2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5" baseType="lpstr">
      <vt:lpstr>Motyw pakietu Office</vt:lpstr>
      <vt:lpstr>System WIZJA</vt:lpstr>
      <vt:lpstr>Istota filozofii zarządzania finansami</vt:lpstr>
      <vt:lpstr>Założenie prognozowania</vt:lpstr>
      <vt:lpstr>Złożony model</vt:lpstr>
      <vt:lpstr>Składowe prognozy głównej</vt:lpstr>
      <vt:lpstr>Metody</vt:lpstr>
      <vt:lpstr>Skąd taka idea?</vt:lpstr>
      <vt:lpstr>Skąd idea cd?</vt:lpstr>
      <vt:lpstr>Moduły współpracujące</vt:lpstr>
      <vt:lpstr>System WIZJA</vt:lpstr>
      <vt:lpstr>Wieloletnia Prognoza Finansowa</vt:lpstr>
      <vt:lpstr>Wieloletni Program Inwestycyjny</vt:lpstr>
      <vt:lpstr>Budżet zadaniowy</vt:lpstr>
      <vt:lpstr>Budżet klasyczny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 systemu WIZJA</dc:title>
  <dc:creator>Michał Pawlak</dc:creator>
  <cp:lastModifiedBy>Michał Pawlak</cp:lastModifiedBy>
  <cp:revision>40</cp:revision>
  <dcterms:created xsi:type="dcterms:W3CDTF">2010-08-23T11:49:30Z</dcterms:created>
  <dcterms:modified xsi:type="dcterms:W3CDTF">2010-08-31T07:56:09Z</dcterms:modified>
</cp:coreProperties>
</file>