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62" r:id="rId2"/>
    <p:sldId id="263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871" autoAdjust="0"/>
  </p:normalViewPr>
  <p:slideViewPr>
    <p:cSldViewPr>
      <p:cViewPr varScale="1">
        <p:scale>
          <a:sx n="106" d="100"/>
          <a:sy n="106" d="100"/>
        </p:scale>
        <p:origin x="-17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458BD-EF4E-4463-A1C2-8EE4F8F14475}" type="datetimeFigureOut">
              <a:rPr lang="pl-PL" smtClean="0"/>
              <a:t>2012-09-18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B8088-74EA-44C3-B28C-204D10ABD5C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5310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Współpraca z systemami wymiarowymi poprzez generowanie przypisów i odpisów odpowiadającym ratom należności.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Integracja z systemami wymiarowymi, np. </a:t>
            </a:r>
            <a:r>
              <a:rPr lang="pl-PL" i="1" dirty="0" smtClean="0"/>
              <a:t>Opłaty Lokalne</a:t>
            </a:r>
            <a:r>
              <a:rPr lang="pl-PL" dirty="0" smtClean="0"/>
              <a:t> (</a:t>
            </a:r>
            <a:r>
              <a:rPr lang="pl-PL" i="1" dirty="0" smtClean="0"/>
              <a:t>OPLOK</a:t>
            </a:r>
            <a:r>
              <a:rPr lang="pl-PL" dirty="0" smtClean="0"/>
              <a:t>), </a:t>
            </a:r>
            <a:r>
              <a:rPr lang="pl-PL" i="1" dirty="0" smtClean="0"/>
              <a:t>GOMGI</a:t>
            </a:r>
            <a:r>
              <a:rPr lang="pl-PL" dirty="0" smtClean="0"/>
              <a:t>, </a:t>
            </a:r>
            <a:r>
              <a:rPr lang="pl-PL" i="1" dirty="0" smtClean="0"/>
              <a:t>Podatki</a:t>
            </a:r>
            <a:r>
              <a:rPr lang="pl-PL" dirty="0" smtClean="0"/>
              <a:t>, itd.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Współpracuje z </a:t>
            </a:r>
            <a:r>
              <a:rPr lang="pl-PL" i="1" dirty="0" smtClean="0"/>
              <a:t>Uniwersalnym Programem Księgującym (UPK</a:t>
            </a:r>
            <a:r>
              <a:rPr lang="pl-PL" dirty="0" smtClean="0"/>
              <a:t>) – wszelkie wpłaty na rachunek bankowy urzędu są księgowane automatycznie.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Automatycznie wymienia dane z programem obsługi kasy (automatyczny przepływ zapisów księgowych i kasowych, możliwość księgowania z poziomu kasy), oraz systemem księgowości budżetowej. Konfiguracja taka zapewnia bezpieczny przepływ danych oraz jeszcze łatwiejszą, wygodniejszą pracę.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Eksport pogrupowanych dokumentów księgowych do </a:t>
            </a:r>
            <a:r>
              <a:rPr lang="pl-PL" i="1" dirty="0" smtClean="0"/>
              <a:t>Budżetu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B8088-74EA-44C3-B28C-204D10ABD5CD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8203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Program rozpoznaje wirtualne konta bankowe przydzielone poszczególnym kontom podatników, dzięki czemu automatycznie wyszukuje i księguje na koncie.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Moduł druku blankietów przelewów z poziomu </a:t>
            </a:r>
            <a:r>
              <a:rPr lang="pl-PL" i="1" dirty="0" smtClean="0"/>
              <a:t>Księgowości Zobowiązań</a:t>
            </a:r>
            <a:r>
              <a:rPr lang="pl-PL" dirty="0" smtClean="0"/>
              <a:t> pozwala na automatyczne zaksięgowanie wpłat wnoszonych przy pomocy blankietów. 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W połączeniu z modułem płatności elektronicznych program automatycznie wykonuje księgowanie - łącznie z podziałem wpłaconej kwoty na należne raty, wraz z wydzieleniem kwot odsetek.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Program pozwala na pracę nad wieloma wyciągami przez wiele osób jednocześnie.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Zapewnia pełną kontrolę, ponieważ wybierasz, gdzie należy zaksięgować operację: w systemie księgowości budżetowej, na koncie analitycznym podatnika czy w rejestrze opłat skarbowych.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Komplet zestawień pozwala na pełne udokumentowanie pracy, w podziale na operatorów i przydzielone im zadania.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B8088-74EA-44C3-B28C-204D10ABD5CD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6729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Urzeczywistnienie idei e-Urzędu – informacje są dostępne dla podatników niezależnie od ich lokalizacji, przez 24 godziny na dobę, są identyczne z tymi, które posiadają urzędnicy.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Oszczędność czasu - dla ustalenia wymiaru podatków i opłat, należności pozostałych do opłacenia lub dla uregulowania płatności nie ma konieczności odwiedzania urzędu, co odciąża urzędników poprzez ograniczenie odwiedzin petentów i rozmów telefonicznych.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Ułatwienie pracy – płatności elektroniczne mogą być zaksięgowane z elektronicznego wyciągu bankowego bez udziału operatora, decyzję o wysokości wpłaty i jej przeznaczeniu podejmuje podatnik.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Ułatwienie ściągalności należności – informacja o należnościach zawsze wraz z aktualnymi, należnymi odsetkami.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B8088-74EA-44C3-B28C-204D10ABD5CD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84305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Import należności z </a:t>
            </a:r>
            <a:r>
              <a:rPr lang="pl-PL" i="1" dirty="0" smtClean="0"/>
              <a:t>Księgowości Zobowiązań</a:t>
            </a:r>
            <a:r>
              <a:rPr lang="pl-PL" dirty="0" smtClean="0"/>
              <a:t>: według danych podmiotu (nazwiska, nazwy), według systemu wymiarowego (zobowiązania).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Każdy rodzaj zobowiązania jest oddzielnie ewidencjonowany (oddzielne numeracje i sygnatury) i traktowany (sądowy lub nie, przez </a:t>
            </a:r>
            <a:r>
              <a:rPr lang="pl-PL" i="1" dirty="0" smtClean="0"/>
              <a:t>KRD</a:t>
            </a:r>
            <a:r>
              <a:rPr lang="pl-PL" dirty="0" smtClean="0"/>
              <a:t> i bez </a:t>
            </a:r>
            <a:r>
              <a:rPr lang="pl-PL" i="1" dirty="0" smtClean="0"/>
              <a:t>KRD</a:t>
            </a:r>
            <a:r>
              <a:rPr lang="pl-PL" dirty="0" smtClean="0"/>
              <a:t>).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Wsparcie dla </a:t>
            </a:r>
            <a:r>
              <a:rPr lang="pl-PL" i="1" dirty="0" smtClean="0"/>
              <a:t>Krajowego Rejestru Długów</a:t>
            </a:r>
            <a:r>
              <a:rPr lang="pl-PL" dirty="0" smtClean="0"/>
              <a:t> obejmuje: zgłaszanie podmiotów do </a:t>
            </a:r>
            <a:r>
              <a:rPr lang="pl-PL" i="1" dirty="0" smtClean="0"/>
              <a:t>KRD</a:t>
            </a:r>
            <a:r>
              <a:rPr lang="pl-PL" dirty="0" smtClean="0"/>
              <a:t>, zmiana zgłoszeń (informacje o zmianach kwot zaległości, stopniowych spłatach, zwieszeniach zaległości), wykreślanie z rejestru, lista zgłoszeń do </a:t>
            </a:r>
            <a:r>
              <a:rPr lang="pl-PL" i="1" dirty="0" smtClean="0"/>
              <a:t>KRD</a:t>
            </a:r>
            <a:r>
              <a:rPr lang="pl-PL" dirty="0" smtClean="0"/>
              <a:t>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Drukowanie korespondencji seryjnej.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Możliwość umieszczenia wielu zaległości dla jednego konta na jednym wezwaniu lub upomnieniu.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Rejestrowanie potwierdzeń odbioru (wymagane przy współpracy z </a:t>
            </a:r>
            <a:r>
              <a:rPr lang="pl-PL" i="1" dirty="0" smtClean="0"/>
              <a:t>KRD</a:t>
            </a:r>
            <a:r>
              <a:rPr lang="pl-PL" dirty="0" smtClean="0"/>
              <a:t>).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Zestawienia zarejestrowanych spraw według wielu kryteriów czasowych.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Raporty o wezwaniach wystawionych w danym okresie za dane zobowiązania.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Sparametryzowane zestawienia.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B8088-74EA-44C3-B28C-204D10ABD5CD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2520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Zakładanie i aktualizacja planu kont syntetycznych i analitycznych.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Ewidencja dokumentów księgowych według wprowadzonych kont, syntetycznych i analitycznych.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Ewidencji planu dochodów i wydatków oraz zmian.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Sporządzanie sprawozdań budżetowych m.in. RB27S, RB28S, RB30, RB31, RB50.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Jednoczesne prowadzenie planu i księgowości budżetowej.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Możliwość prowadzenia budżetu w ujęciu zadaniowym, tworzenie wydruków obrotów na poszczególnych zadaniach.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Wprowadzanie bilansu otwarcia na kontach i klasyfikacjach dokumentem.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Rozszerzenie klasyfikacji o 4-cyfrową pozycję.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Wykonywanie sprawozdawczości zbiorczej z wielu jednostek, tzn. sumaryczne zestawienie danych z kilku jednostek na jednym RB.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l-PL" dirty="0" smtClean="0"/>
              <a:t>Możliwość przenoszenia danych do systemu </a:t>
            </a:r>
            <a:r>
              <a:rPr lang="pl-PL" i="1" dirty="0" err="1" smtClean="0"/>
              <a:t>BeSTi</a:t>
            </a:r>
            <a:r>
              <a:rPr lang="pl-PL" i="1" dirty="0" smtClean="0"/>
              <a:t>@</a:t>
            </a:r>
            <a:r>
              <a:rPr lang="pl-PL" dirty="0" smtClean="0"/>
              <a:t>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B8088-74EA-44C3-B28C-204D10ABD5CD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8839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702-4CC1-42C8-8691-9EAC1298B03D}" type="datetimeFigureOut">
              <a:rPr lang="pl-PL" smtClean="0"/>
              <a:t>2012-09-18</a:t>
            </a:fld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674D88-C685-4F86-B52D-3F1FBA835F4B}" type="slidenum">
              <a:rPr lang="pl-PL" smtClean="0"/>
              <a:t>‹#›</a:t>
            </a:fld>
            <a:endParaRPr lang="pl-P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702-4CC1-42C8-8691-9EAC1298B03D}" type="datetimeFigureOut">
              <a:rPr lang="pl-PL" smtClean="0"/>
              <a:t>2012-09-18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4D88-C685-4F86-B52D-3F1FBA835F4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702-4CC1-42C8-8691-9EAC1298B03D}" type="datetimeFigureOut">
              <a:rPr lang="pl-PL" smtClean="0"/>
              <a:t>2012-09-18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4D88-C685-4F86-B52D-3F1FBA835F4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702-4CC1-42C8-8691-9EAC1298B03D}" type="datetimeFigureOut">
              <a:rPr lang="pl-PL" smtClean="0"/>
              <a:t>2012-09-18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4D88-C685-4F86-B52D-3F1FBA835F4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702-4CC1-42C8-8691-9EAC1298B03D}" type="datetimeFigureOut">
              <a:rPr lang="pl-PL" smtClean="0"/>
              <a:t>2012-09-18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4D88-C685-4F86-B52D-3F1FBA835F4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702-4CC1-42C8-8691-9EAC1298B03D}" type="datetimeFigureOut">
              <a:rPr lang="pl-PL" smtClean="0"/>
              <a:t>2012-09-18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4D88-C685-4F86-B52D-3F1FBA835F4B}" type="slidenum">
              <a:rPr lang="pl-PL" smtClean="0"/>
              <a:t>‹#›</a:t>
            </a:fld>
            <a:endParaRPr lang="pl-PL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702-4CC1-42C8-8691-9EAC1298B03D}" type="datetimeFigureOut">
              <a:rPr lang="pl-PL" smtClean="0"/>
              <a:t>2012-09-18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4D88-C685-4F86-B52D-3F1FBA835F4B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702-4CC1-42C8-8691-9EAC1298B03D}" type="datetimeFigureOut">
              <a:rPr lang="pl-PL" smtClean="0"/>
              <a:t>2012-09-18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4D88-C685-4F86-B52D-3F1FBA835F4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702-4CC1-42C8-8691-9EAC1298B03D}" type="datetimeFigureOut">
              <a:rPr lang="pl-PL" smtClean="0"/>
              <a:t>2012-09-18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4D88-C685-4F86-B52D-3F1FBA835F4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702-4CC1-42C8-8691-9EAC1298B03D}" type="datetimeFigureOut">
              <a:rPr lang="pl-PL" smtClean="0"/>
              <a:t>2012-09-18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4D88-C685-4F86-B52D-3F1FBA835F4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3702-4CC1-42C8-8691-9EAC1298B03D}" type="datetimeFigureOut">
              <a:rPr lang="pl-PL" smtClean="0"/>
              <a:t>2012-09-18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4D88-C685-4F86-B52D-3F1FBA835F4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29683702-4CC1-42C8-8691-9EAC1298B03D}" type="datetimeFigureOut">
              <a:rPr lang="pl-PL" smtClean="0"/>
              <a:t>2012-09-18</a:t>
            </a:fld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4674D88-C685-4F86-B52D-3F1FBA835F4B}" type="slidenum">
              <a:rPr lang="pl-PL" smtClean="0"/>
              <a:t>‹#›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oszek.pl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oszek.pl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oszek.pl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oszek.pl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oszek.pl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oszek.pl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ytuł 16"/>
          <p:cNvSpPr>
            <a:spLocks noGrp="1"/>
          </p:cNvSpPr>
          <p:nvPr>
            <p:ph type="title"/>
          </p:nvPr>
        </p:nvSpPr>
        <p:spPr>
          <a:xfrm>
            <a:off x="972000" y="188640"/>
            <a:ext cx="7200000" cy="1368152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 smtClean="0"/>
              <a:t>Rozliczanie</a:t>
            </a:r>
            <a:r>
              <a:rPr lang="pl-PL" sz="3200" dirty="0" smtClean="0"/>
              <a:t/>
            </a:r>
            <a:br>
              <a:rPr lang="pl-PL" sz="3200" dirty="0" smtClean="0"/>
            </a:br>
            <a:r>
              <a:rPr lang="pl-PL" sz="3200" dirty="0" smtClean="0"/>
              <a:t>opłaty|	księgowość|	wpłaty</a:t>
            </a:r>
            <a:endParaRPr lang="pl-PL" sz="3200" dirty="0"/>
          </a:p>
        </p:txBody>
      </p:sp>
      <p:pic>
        <p:nvPicPr>
          <p:cNvPr id="19" name="Symbol zastępczy zawartości 1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" y="2006794"/>
            <a:ext cx="7200000" cy="3640531"/>
          </a:xfrm>
        </p:spPr>
      </p:pic>
      <p:sp>
        <p:nvSpPr>
          <p:cNvPr id="25" name="Prostokąt 24"/>
          <p:cNvSpPr/>
          <p:nvPr/>
        </p:nvSpPr>
        <p:spPr>
          <a:xfrm>
            <a:off x="0" y="6627168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800" dirty="0" smtClean="0">
                <a:hlinkClick r:id="rId3"/>
              </a:rPr>
              <a:t>www.groszek.pl</a:t>
            </a:r>
            <a:r>
              <a:rPr lang="pl-PL" sz="800" dirty="0"/>
              <a:t>	</a:t>
            </a:r>
            <a:r>
              <a:rPr lang="pl-PL" sz="800" dirty="0" smtClean="0"/>
              <a:t>2012 © U.I.INFO-SYSTEM</a:t>
            </a:r>
            <a:endParaRPr lang="pl-PL" sz="800" dirty="0"/>
          </a:p>
        </p:txBody>
      </p:sp>
      <p:sp>
        <p:nvSpPr>
          <p:cNvPr id="26" name="pole tekstowe 25"/>
          <p:cNvSpPr txBox="1"/>
          <p:nvPr/>
        </p:nvSpPr>
        <p:spPr>
          <a:xfrm>
            <a:off x="8748464" y="6627168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 smtClean="0"/>
              <a:t>1/6</a:t>
            </a:r>
            <a:endParaRPr lang="pl-PL" sz="800" dirty="0"/>
          </a:p>
        </p:txBody>
      </p:sp>
    </p:spTree>
    <p:extLst>
      <p:ext uri="{BB962C8B-B14F-4D97-AF65-F5344CB8AC3E}">
        <p14:creationId xmlns:p14="http://schemas.microsoft.com/office/powerpoint/2010/main" val="289904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ytuł 16"/>
          <p:cNvSpPr>
            <a:spLocks noGrp="1"/>
          </p:cNvSpPr>
          <p:nvPr>
            <p:ph type="title"/>
          </p:nvPr>
        </p:nvSpPr>
        <p:spPr>
          <a:xfrm>
            <a:off x="1212558" y="260648"/>
            <a:ext cx="6959442" cy="720080"/>
          </a:xfrm>
        </p:spPr>
        <p:txBody>
          <a:bodyPr>
            <a:normAutofit/>
          </a:bodyPr>
          <a:lstStyle/>
          <a:p>
            <a:r>
              <a:rPr lang="pl-PL" sz="3200" dirty="0" smtClean="0"/>
              <a:t>Księgowość Zobowiązań</a:t>
            </a:r>
            <a:endParaRPr lang="pl-PL" sz="3200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212558" y="1221686"/>
            <a:ext cx="6311770" cy="4943618"/>
          </a:xfrm>
        </p:spPr>
        <p:txBody>
          <a:bodyPr>
            <a:normAutofit/>
          </a:bodyPr>
          <a:lstStyle/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pl-PL" dirty="0" smtClean="0"/>
              <a:t>Tworzenie przypisów i odpisów odpowiadających ratom</a:t>
            </a:r>
            <a:endParaRPr lang="pl-PL" dirty="0"/>
          </a:p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pl-PL" dirty="0" smtClean="0"/>
              <a:t>Zintegrowanie z </a:t>
            </a:r>
            <a:r>
              <a:rPr lang="pl-PL" dirty="0"/>
              <a:t>systemami wymiarowymi, </a:t>
            </a:r>
            <a:r>
              <a:rPr lang="pl-PL" dirty="0" smtClean="0"/>
              <a:t>np. </a:t>
            </a:r>
            <a:r>
              <a:rPr lang="pl-PL" i="1" dirty="0" smtClean="0"/>
              <a:t>Opłaty Lokalne</a:t>
            </a:r>
            <a:r>
              <a:rPr lang="pl-PL" dirty="0" smtClean="0"/>
              <a:t> </a:t>
            </a:r>
            <a:r>
              <a:rPr lang="pl-PL" dirty="0"/>
              <a:t>(</a:t>
            </a:r>
            <a:r>
              <a:rPr lang="pl-PL" i="1" dirty="0"/>
              <a:t>OPLOK</a:t>
            </a:r>
            <a:r>
              <a:rPr lang="pl-PL" dirty="0"/>
              <a:t>), </a:t>
            </a:r>
            <a:r>
              <a:rPr lang="pl-PL" i="1" dirty="0"/>
              <a:t>GOMGI</a:t>
            </a:r>
            <a:r>
              <a:rPr lang="pl-PL" dirty="0"/>
              <a:t>, </a:t>
            </a:r>
            <a:r>
              <a:rPr lang="pl-PL" i="1" dirty="0"/>
              <a:t>Podatki</a:t>
            </a:r>
            <a:r>
              <a:rPr lang="pl-PL" dirty="0"/>
              <a:t>, itd</a:t>
            </a:r>
            <a:r>
              <a:rPr lang="pl-PL" dirty="0" smtClean="0"/>
              <a:t>.</a:t>
            </a:r>
          </a:p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pl-PL" dirty="0" smtClean="0"/>
              <a:t>Zintegrowanie z systemami księgowymi, np. </a:t>
            </a:r>
            <a:r>
              <a:rPr lang="pl-PL" i="1" dirty="0" smtClean="0"/>
              <a:t>Księgowość Budżetowa</a:t>
            </a:r>
            <a:endParaRPr lang="pl-PL" dirty="0"/>
          </a:p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pl-PL" dirty="0" smtClean="0"/>
              <a:t>Automatyczne księgowanie wpłat </a:t>
            </a:r>
            <a:r>
              <a:rPr lang="pl-PL" i="1" dirty="0" smtClean="0"/>
              <a:t>(UPK, Kasa)</a:t>
            </a:r>
            <a:endParaRPr lang="pl-PL" i="1" dirty="0"/>
          </a:p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pl-PL" dirty="0" smtClean="0"/>
              <a:t>Eksport dokumentów </a:t>
            </a:r>
            <a:r>
              <a:rPr lang="pl-PL" dirty="0"/>
              <a:t>księgowych </a:t>
            </a:r>
            <a:r>
              <a:rPr lang="pl-PL" dirty="0" smtClean="0"/>
              <a:t>do </a:t>
            </a:r>
            <a:r>
              <a:rPr lang="pl-PL" i="1" dirty="0" smtClean="0"/>
              <a:t>Księgowości Budżetowej</a:t>
            </a:r>
            <a:endParaRPr lang="pl-PL" i="1" dirty="0"/>
          </a:p>
        </p:txBody>
      </p:sp>
      <p:sp>
        <p:nvSpPr>
          <p:cNvPr id="11" name="Prostokąt 10"/>
          <p:cNvSpPr/>
          <p:nvPr/>
        </p:nvSpPr>
        <p:spPr>
          <a:xfrm>
            <a:off x="0" y="6627168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800" dirty="0" smtClean="0">
                <a:hlinkClick r:id="rId3"/>
              </a:rPr>
              <a:t>www.groszek.pl</a:t>
            </a:r>
            <a:r>
              <a:rPr lang="pl-PL" sz="800" dirty="0"/>
              <a:t>	</a:t>
            </a:r>
            <a:r>
              <a:rPr lang="pl-PL" sz="800" dirty="0" smtClean="0"/>
              <a:t>2012 © U.I.INFO-SYSTEM</a:t>
            </a:r>
            <a:endParaRPr lang="pl-PL" sz="800" dirty="0"/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1105054" cy="1105054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8748464" y="6627168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 smtClean="0"/>
              <a:t>2/6</a:t>
            </a:r>
            <a:endParaRPr lang="pl-PL" sz="800" dirty="0"/>
          </a:p>
        </p:txBody>
      </p:sp>
    </p:spTree>
    <p:extLst>
      <p:ext uri="{BB962C8B-B14F-4D97-AF65-F5344CB8AC3E}">
        <p14:creationId xmlns:p14="http://schemas.microsoft.com/office/powerpoint/2010/main" val="46323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ytuł 16"/>
          <p:cNvSpPr>
            <a:spLocks noGrp="1"/>
          </p:cNvSpPr>
          <p:nvPr>
            <p:ph type="title"/>
          </p:nvPr>
        </p:nvSpPr>
        <p:spPr>
          <a:xfrm>
            <a:off x="1212558" y="260648"/>
            <a:ext cx="6959442" cy="720080"/>
          </a:xfrm>
        </p:spPr>
        <p:txBody>
          <a:bodyPr>
            <a:normAutofit/>
          </a:bodyPr>
          <a:lstStyle/>
          <a:p>
            <a:r>
              <a:rPr lang="pl-PL" sz="3200" dirty="0" smtClean="0"/>
              <a:t>Uniwersalny Program Księgujący</a:t>
            </a:r>
            <a:endParaRPr lang="pl-PL" sz="3200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212558" y="1221686"/>
            <a:ext cx="6310800" cy="4943618"/>
          </a:xfrm>
        </p:spPr>
        <p:txBody>
          <a:bodyPr>
            <a:normAutofit/>
          </a:bodyPr>
          <a:lstStyle/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pl-PL" dirty="0"/>
              <a:t>Jednoczesna praca wielu osób nad różnymi wyciągami </a:t>
            </a:r>
            <a:r>
              <a:rPr lang="pl-PL" dirty="0" smtClean="0"/>
              <a:t>bankowymi</a:t>
            </a:r>
          </a:p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pl-PL" dirty="0" smtClean="0"/>
              <a:t> Automatyczne księgowanie przelewów dzięki wirtualnym kontom bankowym</a:t>
            </a:r>
            <a:endParaRPr lang="pl-PL" dirty="0"/>
          </a:p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pl-PL" dirty="0" smtClean="0"/>
              <a:t>Automatyczne księgowanie wpłat z blankietów </a:t>
            </a:r>
            <a:r>
              <a:rPr lang="pl-PL" i="1" dirty="0" smtClean="0"/>
              <a:t>Polecenie przelewu</a:t>
            </a:r>
          </a:p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pl-PL" dirty="0" smtClean="0"/>
              <a:t>Tworzenie sparametryzowanych zestawień</a:t>
            </a:r>
            <a:endParaRPr lang="pl-PL" dirty="0"/>
          </a:p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pl-PL" dirty="0" smtClean="0"/>
              <a:t>Pełne </a:t>
            </a:r>
            <a:r>
              <a:rPr lang="pl-PL" dirty="0"/>
              <a:t>udokumentowanie </a:t>
            </a:r>
            <a:r>
              <a:rPr lang="pl-PL" dirty="0" smtClean="0"/>
              <a:t>pracy w </a:t>
            </a:r>
            <a:r>
              <a:rPr lang="pl-PL" dirty="0"/>
              <a:t>podziale na operatorów i przydzielone im </a:t>
            </a:r>
            <a:r>
              <a:rPr lang="pl-PL" dirty="0" smtClean="0"/>
              <a:t>zadania</a:t>
            </a:r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0" y="6627168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800" dirty="0" smtClean="0">
                <a:hlinkClick r:id="rId3"/>
              </a:rPr>
              <a:t>www.groszek.pl</a:t>
            </a:r>
            <a:r>
              <a:rPr lang="pl-PL" sz="800" dirty="0"/>
              <a:t>	</a:t>
            </a:r>
            <a:r>
              <a:rPr lang="pl-PL" sz="800" dirty="0" smtClean="0"/>
              <a:t>2012 © U.I.INFO-SYSTEM</a:t>
            </a:r>
            <a:endParaRPr lang="pl-PL" sz="800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1105054" cy="1105054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8748464" y="6627168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 smtClean="0"/>
              <a:t>3/6</a:t>
            </a:r>
            <a:endParaRPr lang="pl-PL" sz="800" dirty="0"/>
          </a:p>
        </p:txBody>
      </p:sp>
    </p:spTree>
    <p:extLst>
      <p:ext uri="{BB962C8B-B14F-4D97-AF65-F5344CB8AC3E}">
        <p14:creationId xmlns:p14="http://schemas.microsoft.com/office/powerpoint/2010/main" val="246560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ytuł 16"/>
          <p:cNvSpPr>
            <a:spLocks noGrp="1"/>
          </p:cNvSpPr>
          <p:nvPr>
            <p:ph type="title"/>
          </p:nvPr>
        </p:nvSpPr>
        <p:spPr>
          <a:xfrm>
            <a:off x="1212558" y="260648"/>
            <a:ext cx="6959442" cy="720080"/>
          </a:xfrm>
        </p:spPr>
        <p:txBody>
          <a:bodyPr>
            <a:normAutofit/>
          </a:bodyPr>
          <a:lstStyle/>
          <a:p>
            <a:r>
              <a:rPr lang="pl-PL" sz="3200" dirty="0" err="1" smtClean="0"/>
              <a:t>ePodatki</a:t>
            </a:r>
            <a:endParaRPr lang="pl-PL" sz="3200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212558" y="1221686"/>
            <a:ext cx="6310800" cy="4943618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dirty="0" smtClean="0"/>
              <a:t>Informacje dostępne </a:t>
            </a:r>
            <a:r>
              <a:rPr lang="pl-PL" dirty="0"/>
              <a:t>dla podatników </a:t>
            </a:r>
            <a:r>
              <a:rPr lang="pl-PL" dirty="0" smtClean="0"/>
              <a:t>niezależnie od lokalizacji przez 24 godziny </a:t>
            </a:r>
            <a:r>
              <a:rPr lang="pl-PL" dirty="0"/>
              <a:t>na </a:t>
            </a:r>
            <a:r>
              <a:rPr lang="pl-PL" dirty="0" smtClean="0"/>
              <a:t>dobę</a:t>
            </a:r>
            <a:endParaRPr lang="pl-PL" dirty="0"/>
          </a:p>
          <a:p>
            <a:pPr algn="just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dirty="0" smtClean="0"/>
              <a:t>Mniej interesantów w urzędzie - ułatwienie dla urzędników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dirty="0" smtClean="0"/>
              <a:t>Automatyczne księgowanie płatności z elektronicznego wyciągu bankowego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dirty="0" smtClean="0"/>
              <a:t>Podatnik decyduje o wysokości wpłaty i jej przeznaczeniu</a:t>
            </a:r>
            <a:endParaRPr lang="pl-PL" dirty="0"/>
          </a:p>
          <a:p>
            <a:pPr algn="just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dirty="0" smtClean="0"/>
              <a:t>Podatnik </a:t>
            </a:r>
            <a:r>
              <a:rPr lang="pl-PL" dirty="0" smtClean="0"/>
              <a:t>widzi zawsze </a:t>
            </a:r>
            <a:r>
              <a:rPr lang="pl-PL" dirty="0" smtClean="0"/>
              <a:t>aktualną kwotę odsetek - ułatwienie </a:t>
            </a:r>
            <a:r>
              <a:rPr lang="pl-PL" dirty="0"/>
              <a:t>ściągalności </a:t>
            </a:r>
            <a:r>
              <a:rPr lang="pl-PL" dirty="0" smtClean="0"/>
              <a:t>należności przez urząd</a:t>
            </a:r>
          </a:p>
        </p:txBody>
      </p:sp>
      <p:sp>
        <p:nvSpPr>
          <p:cNvPr id="9" name="Prostokąt 8"/>
          <p:cNvSpPr/>
          <p:nvPr/>
        </p:nvSpPr>
        <p:spPr>
          <a:xfrm>
            <a:off x="0" y="6627168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800" dirty="0" smtClean="0">
                <a:hlinkClick r:id="rId3"/>
              </a:rPr>
              <a:t>www.groszek.pl</a:t>
            </a:r>
            <a:r>
              <a:rPr lang="pl-PL" sz="800" dirty="0"/>
              <a:t>	</a:t>
            </a:r>
            <a:r>
              <a:rPr lang="pl-PL" sz="800" dirty="0" smtClean="0"/>
              <a:t>2012 © U.I.INFO-SYSTEM</a:t>
            </a:r>
            <a:endParaRPr lang="pl-PL" sz="800" dirty="0"/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1105054" cy="1105054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8748464" y="6627168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 smtClean="0"/>
              <a:t>4/6</a:t>
            </a:r>
            <a:endParaRPr lang="pl-PL" sz="800" dirty="0"/>
          </a:p>
        </p:txBody>
      </p:sp>
    </p:spTree>
    <p:extLst>
      <p:ext uri="{BB962C8B-B14F-4D97-AF65-F5344CB8AC3E}">
        <p14:creationId xmlns:p14="http://schemas.microsoft.com/office/powerpoint/2010/main" val="3328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ytuł 16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912368" cy="720080"/>
          </a:xfrm>
        </p:spPr>
        <p:txBody>
          <a:bodyPr>
            <a:normAutofit/>
          </a:bodyPr>
          <a:lstStyle/>
          <a:p>
            <a:r>
              <a:rPr lang="pl-PL" sz="3200" dirty="0" smtClean="0"/>
              <a:t>Egzekucje</a:t>
            </a:r>
            <a:endParaRPr lang="pl-PL" sz="3200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212558" y="1221686"/>
            <a:ext cx="6310800" cy="4943618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l-PL" dirty="0" smtClean="0"/>
              <a:t>Import </a:t>
            </a:r>
            <a:r>
              <a:rPr lang="pl-PL" dirty="0"/>
              <a:t>należności z </a:t>
            </a:r>
            <a:r>
              <a:rPr lang="pl-PL" i="1" dirty="0"/>
              <a:t>Księgowości </a:t>
            </a:r>
            <a:r>
              <a:rPr lang="pl-PL" i="1" dirty="0" smtClean="0"/>
              <a:t>Zobowiązań</a:t>
            </a:r>
            <a:r>
              <a:rPr lang="pl-PL" dirty="0"/>
              <a:t> </a:t>
            </a:r>
            <a:r>
              <a:rPr lang="pl-PL" dirty="0" smtClean="0"/>
              <a:t>- każdy </a:t>
            </a:r>
            <a:r>
              <a:rPr lang="pl-PL" dirty="0"/>
              <a:t>rodzaj zobowiązania jest oddzielnie </a:t>
            </a:r>
            <a:r>
              <a:rPr lang="pl-PL" dirty="0" smtClean="0"/>
              <a:t>ewidencjonowany i traktowany</a:t>
            </a:r>
            <a:endParaRPr lang="pl-PL" dirty="0"/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l-PL" dirty="0"/>
              <a:t>Wsparcie dla </a:t>
            </a:r>
            <a:r>
              <a:rPr lang="pl-PL" i="1" dirty="0"/>
              <a:t>Krajowego Rejestru </a:t>
            </a:r>
            <a:r>
              <a:rPr lang="pl-PL" i="1" dirty="0" smtClean="0"/>
              <a:t>Długów</a:t>
            </a:r>
            <a:endParaRPr lang="pl-PL" dirty="0"/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l-PL" dirty="0"/>
              <a:t>Drukowanie korespondencji </a:t>
            </a:r>
            <a:r>
              <a:rPr lang="pl-PL" dirty="0" smtClean="0"/>
              <a:t>seryjnej i rejestrowanie potwierdzeń odbioru</a:t>
            </a:r>
            <a:endParaRPr lang="pl-PL" dirty="0"/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l-PL" dirty="0" smtClean="0"/>
              <a:t>Umieszczanie wielu </a:t>
            </a:r>
            <a:r>
              <a:rPr lang="pl-PL" dirty="0"/>
              <a:t>zaległości </a:t>
            </a:r>
            <a:r>
              <a:rPr lang="pl-PL" dirty="0" smtClean="0"/>
              <a:t>dłużnika </a:t>
            </a:r>
            <a:r>
              <a:rPr lang="pl-PL" dirty="0"/>
              <a:t>na jednym wezwaniu lub </a:t>
            </a:r>
            <a:r>
              <a:rPr lang="pl-PL" dirty="0" smtClean="0"/>
              <a:t>upomnieniu</a:t>
            </a:r>
            <a:endParaRPr lang="pl-PL" dirty="0"/>
          </a:p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pl-PL" dirty="0" smtClean="0"/>
              <a:t>Zestawienia spraw </a:t>
            </a:r>
            <a:r>
              <a:rPr lang="pl-PL" dirty="0"/>
              <a:t>według wielu </a:t>
            </a:r>
            <a:r>
              <a:rPr lang="pl-PL" dirty="0" smtClean="0"/>
              <a:t>kryteriów, a także raporty o wezwaniach</a:t>
            </a:r>
            <a:endParaRPr lang="pl-PL" dirty="0"/>
          </a:p>
        </p:txBody>
      </p:sp>
      <p:sp>
        <p:nvSpPr>
          <p:cNvPr id="9" name="Prostokąt 8"/>
          <p:cNvSpPr/>
          <p:nvPr/>
        </p:nvSpPr>
        <p:spPr>
          <a:xfrm>
            <a:off x="0" y="6627168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800" dirty="0" smtClean="0">
                <a:hlinkClick r:id="rId3"/>
              </a:rPr>
              <a:t>www.groszek.pl</a:t>
            </a:r>
            <a:r>
              <a:rPr lang="pl-PL" sz="800" dirty="0"/>
              <a:t>	</a:t>
            </a:r>
            <a:r>
              <a:rPr lang="pl-PL" sz="800" dirty="0" smtClean="0"/>
              <a:t>2012 © U.I.INFO-SYSTEM</a:t>
            </a:r>
            <a:endParaRPr lang="pl-PL" sz="800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1105054" cy="1105054"/>
          </a:xfrm>
          <a:prstGeom prst="rect">
            <a:avLst/>
          </a:prstGeom>
        </p:spPr>
      </p:pic>
      <p:sp>
        <p:nvSpPr>
          <p:cNvPr id="11" name="pole tekstowe 10"/>
          <p:cNvSpPr txBox="1"/>
          <p:nvPr/>
        </p:nvSpPr>
        <p:spPr>
          <a:xfrm>
            <a:off x="8748464" y="6627168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 smtClean="0"/>
              <a:t>5/6</a:t>
            </a:r>
            <a:endParaRPr lang="pl-PL" sz="800" dirty="0"/>
          </a:p>
        </p:txBody>
      </p:sp>
    </p:spTree>
    <p:extLst>
      <p:ext uri="{BB962C8B-B14F-4D97-AF65-F5344CB8AC3E}">
        <p14:creationId xmlns:p14="http://schemas.microsoft.com/office/powerpoint/2010/main" val="307015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ytuł 16"/>
          <p:cNvSpPr>
            <a:spLocks noGrp="1"/>
          </p:cNvSpPr>
          <p:nvPr>
            <p:ph type="title"/>
          </p:nvPr>
        </p:nvSpPr>
        <p:spPr>
          <a:xfrm>
            <a:off x="1212558" y="260648"/>
            <a:ext cx="6959442" cy="720080"/>
          </a:xfrm>
        </p:spPr>
        <p:txBody>
          <a:bodyPr>
            <a:normAutofit/>
          </a:bodyPr>
          <a:lstStyle/>
          <a:p>
            <a:r>
              <a:rPr lang="pl-PL" sz="3200" dirty="0" smtClean="0"/>
              <a:t>Księgowość Budżetowa</a:t>
            </a:r>
            <a:endParaRPr lang="pl-PL" sz="3200" dirty="0"/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212558" y="1220400"/>
            <a:ext cx="6310800" cy="4896544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dirty="0" smtClean="0"/>
              <a:t>Ewidencja dokumentów księgowych według kont, klasyfikacji i zadań.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dirty="0" smtClean="0"/>
              <a:t>Ewidencji </a:t>
            </a:r>
            <a:r>
              <a:rPr lang="pl-PL" dirty="0"/>
              <a:t>planu dochodów i wydatków oraz zmian.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dirty="0"/>
              <a:t>Sporządzanie sprawozdań budżetowych m.in. RB27S, RB28S, RB30, RB31, RB50.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dirty="0" smtClean="0"/>
              <a:t>Możliwość </a:t>
            </a:r>
            <a:r>
              <a:rPr lang="pl-PL" dirty="0"/>
              <a:t>prowadzenia budżetu w ujęciu zadaniowym, tworzenie wydruków obrotów na poszczególnych zadaniach</a:t>
            </a:r>
            <a:r>
              <a:rPr lang="pl-PL" dirty="0" smtClean="0"/>
              <a:t>.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dirty="0" smtClean="0"/>
              <a:t>Rozszerzenie </a:t>
            </a:r>
            <a:r>
              <a:rPr lang="pl-PL" dirty="0"/>
              <a:t>klasyfikacji o 4-cyfrową pozycję</a:t>
            </a:r>
            <a:r>
              <a:rPr lang="pl-PL" dirty="0" smtClean="0"/>
              <a:t>.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dirty="0"/>
              <a:t>Jednoczesna obsługa wielu jednostek</a:t>
            </a:r>
            <a:r>
              <a:rPr lang="pl-PL" dirty="0" smtClean="0"/>
              <a:t>.</a:t>
            </a:r>
            <a:endParaRPr lang="pl-PL" dirty="0"/>
          </a:p>
          <a:p>
            <a:pPr algn="just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dirty="0"/>
              <a:t>Wykonywanie sprawozdawczości zbiorczej z wielu jednostek, tzn. sumaryczne zestawienie danych z kilku jednostek na jednym RB.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pl-PL" dirty="0"/>
              <a:t>Możliwość przenoszenia danych do systemu </a:t>
            </a:r>
            <a:r>
              <a:rPr lang="pl-PL" i="1" dirty="0" err="1"/>
              <a:t>BeSTi</a:t>
            </a:r>
            <a:r>
              <a:rPr lang="pl-PL" i="1" dirty="0" smtClean="0"/>
              <a:t>@</a:t>
            </a:r>
            <a:r>
              <a:rPr lang="pl-PL" dirty="0" smtClean="0"/>
              <a:t>.</a:t>
            </a:r>
          </a:p>
        </p:txBody>
      </p:sp>
      <p:sp>
        <p:nvSpPr>
          <p:cNvPr id="9" name="Prostokąt 8"/>
          <p:cNvSpPr/>
          <p:nvPr/>
        </p:nvSpPr>
        <p:spPr>
          <a:xfrm>
            <a:off x="0" y="6627168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800" dirty="0" smtClean="0">
                <a:hlinkClick r:id="rId3"/>
              </a:rPr>
              <a:t>www.groszek.pl</a:t>
            </a:r>
            <a:r>
              <a:rPr lang="pl-PL" sz="800" dirty="0"/>
              <a:t>	</a:t>
            </a:r>
            <a:r>
              <a:rPr lang="pl-PL" sz="800" dirty="0" smtClean="0"/>
              <a:t>2012 © U.I.INFO-SYSTEM</a:t>
            </a:r>
            <a:endParaRPr lang="pl-PL" sz="800" dirty="0"/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1105054" cy="1105054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8748464" y="6627168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800" dirty="0" smtClean="0"/>
              <a:t>6/6</a:t>
            </a:r>
            <a:endParaRPr lang="pl-PL" sz="800" dirty="0"/>
          </a:p>
        </p:txBody>
      </p:sp>
    </p:spTree>
    <p:extLst>
      <p:ext uri="{BB962C8B-B14F-4D97-AF65-F5344CB8AC3E}">
        <p14:creationId xmlns:p14="http://schemas.microsoft.com/office/powerpoint/2010/main" val="307015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ktywa">
  <a:themeElements>
    <a:clrScheme name="Perspektywa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— klasyczny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ktyw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839</TotalTime>
  <Words>549</Words>
  <Application>Microsoft Office PowerPoint</Application>
  <PresentationFormat>Pokaz na ekranie (4:3)</PresentationFormat>
  <Paragraphs>85</Paragraphs>
  <Slides>6</Slides>
  <Notes>5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Perspektywa</vt:lpstr>
      <vt:lpstr>Rozliczanie opłaty| księgowość| wpłaty</vt:lpstr>
      <vt:lpstr>Księgowość Zobowiązań</vt:lpstr>
      <vt:lpstr>Uniwersalny Program Księgujący</vt:lpstr>
      <vt:lpstr>ePodatki</vt:lpstr>
      <vt:lpstr>Egzekucje</vt:lpstr>
      <vt:lpstr>Księgowość Budżetowa</vt:lpstr>
    </vt:vector>
  </TitlesOfParts>
  <Company>U.I.INFO-SYSTEM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Michał Pawlak</dc:creator>
  <cp:lastModifiedBy>Michał Pawlak</cp:lastModifiedBy>
  <cp:revision>72</cp:revision>
  <dcterms:created xsi:type="dcterms:W3CDTF">2012-09-13T06:21:17Z</dcterms:created>
  <dcterms:modified xsi:type="dcterms:W3CDTF">2012-09-18T06:53:06Z</dcterms:modified>
</cp:coreProperties>
</file>